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380" r:id="rId6"/>
    <p:sldId id="319" r:id="rId7"/>
    <p:sldId id="259" r:id="rId8"/>
    <p:sldId id="381" r:id="rId9"/>
    <p:sldId id="321" r:id="rId10"/>
    <p:sldId id="322" r:id="rId11"/>
    <p:sldId id="382" r:id="rId12"/>
    <p:sldId id="329" r:id="rId13"/>
    <p:sldId id="323" r:id="rId14"/>
    <p:sldId id="301" r:id="rId15"/>
    <p:sldId id="262" r:id="rId16"/>
    <p:sldId id="383" r:id="rId17"/>
    <p:sldId id="265" r:id="rId18"/>
    <p:sldId id="267" r:id="rId19"/>
    <p:sldId id="324" r:id="rId20"/>
    <p:sldId id="384" r:id="rId21"/>
    <p:sldId id="269" r:id="rId22"/>
    <p:sldId id="266" r:id="rId23"/>
    <p:sldId id="271" r:id="rId24"/>
    <p:sldId id="272" r:id="rId25"/>
    <p:sldId id="273" r:id="rId26"/>
    <p:sldId id="284" r:id="rId27"/>
    <p:sldId id="326" r:id="rId28"/>
    <p:sldId id="285" r:id="rId29"/>
    <p:sldId id="327" r:id="rId30"/>
    <p:sldId id="325" r:id="rId31"/>
    <p:sldId id="389" r:id="rId32"/>
    <p:sldId id="388" r:id="rId33"/>
    <p:sldId id="386" r:id="rId34"/>
    <p:sldId id="387" r:id="rId35"/>
    <p:sldId id="360" r:id="rId36"/>
    <p:sldId id="385" r:id="rId37"/>
    <p:sldId id="399" r:id="rId38"/>
    <p:sldId id="397" r:id="rId39"/>
    <p:sldId id="396" r:id="rId40"/>
    <p:sldId id="395" r:id="rId41"/>
    <p:sldId id="394" r:id="rId42"/>
    <p:sldId id="393" r:id="rId43"/>
    <p:sldId id="392" r:id="rId44"/>
    <p:sldId id="316" r:id="rId45"/>
    <p:sldId id="400" r:id="rId46"/>
    <p:sldId id="256" r:id="rId4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9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47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6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1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5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4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82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2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5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6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0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63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85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5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39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64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4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24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2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75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38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3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2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26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700" b="1" dirty="0"/>
              <a:t>2023 – 2024 EĞİTİM YILI 2. SINIF 5. KURUL DEĞERLENDİRME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/>
              <a:t>Dr. Hatice Nur LALE</a:t>
            </a:r>
            <a:br>
              <a:rPr lang="tr-TR" dirty="0"/>
            </a:br>
            <a:r>
              <a:rPr lang="tr-TR" dirty="0"/>
              <a:t>FÜ TEAD </a:t>
            </a:r>
          </a:p>
        </p:txBody>
      </p:sp>
    </p:spTree>
    <p:extLst>
      <p:ext uri="{BB962C8B-B14F-4D97-AF65-F5344CB8AC3E}">
        <p14:creationId xmlns:p14="http://schemas.microsoft.com/office/powerpoint/2010/main" val="412077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2586" y="585842"/>
            <a:ext cx="10515600" cy="486213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sz="3600" dirty="0"/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D5B6F6A6-037C-5E39-60C2-4A543CF25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25842"/>
              </p:ext>
            </p:extLst>
          </p:nvPr>
        </p:nvGraphicFramePr>
        <p:xfrm>
          <a:off x="373224" y="1576873"/>
          <a:ext cx="11215395" cy="4561931"/>
        </p:xfrm>
        <a:graphic>
          <a:graphicData uri="http://schemas.openxmlformats.org/drawingml/2006/table">
            <a:tbl>
              <a:tblPr firstRow="1" firstCol="1" bandRow="1"/>
              <a:tblGrid>
                <a:gridCol w="1529780">
                  <a:extLst>
                    <a:ext uri="{9D8B030D-6E8A-4147-A177-3AD203B41FA5}">
                      <a16:colId xmlns:a16="http://schemas.microsoft.com/office/drawing/2014/main" val="3983587172"/>
                    </a:ext>
                  </a:extLst>
                </a:gridCol>
                <a:gridCol w="1339119">
                  <a:extLst>
                    <a:ext uri="{9D8B030D-6E8A-4147-A177-3AD203B41FA5}">
                      <a16:colId xmlns:a16="http://schemas.microsoft.com/office/drawing/2014/main" val="3587440473"/>
                    </a:ext>
                  </a:extLst>
                </a:gridCol>
                <a:gridCol w="1500620">
                  <a:extLst>
                    <a:ext uri="{9D8B030D-6E8A-4147-A177-3AD203B41FA5}">
                      <a16:colId xmlns:a16="http://schemas.microsoft.com/office/drawing/2014/main" val="3279902016"/>
                    </a:ext>
                  </a:extLst>
                </a:gridCol>
                <a:gridCol w="1693525">
                  <a:extLst>
                    <a:ext uri="{9D8B030D-6E8A-4147-A177-3AD203B41FA5}">
                      <a16:colId xmlns:a16="http://schemas.microsoft.com/office/drawing/2014/main" val="3301996220"/>
                    </a:ext>
                  </a:extLst>
                </a:gridCol>
                <a:gridCol w="1722684">
                  <a:extLst>
                    <a:ext uri="{9D8B030D-6E8A-4147-A177-3AD203B41FA5}">
                      <a16:colId xmlns:a16="http://schemas.microsoft.com/office/drawing/2014/main" val="496834832"/>
                    </a:ext>
                  </a:extLst>
                </a:gridCol>
                <a:gridCol w="1715955">
                  <a:extLst>
                    <a:ext uri="{9D8B030D-6E8A-4147-A177-3AD203B41FA5}">
                      <a16:colId xmlns:a16="http://schemas.microsoft.com/office/drawing/2014/main" val="1859991067"/>
                    </a:ext>
                  </a:extLst>
                </a:gridCol>
                <a:gridCol w="1713712">
                  <a:extLst>
                    <a:ext uri="{9D8B030D-6E8A-4147-A177-3AD203B41FA5}">
                      <a16:colId xmlns:a16="http://schemas.microsoft.com/office/drawing/2014/main" val="568080537"/>
                    </a:ext>
                  </a:extLst>
                </a:gridCol>
              </a:tblGrid>
              <a:tr h="1159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Barajlı Nota Göre Dağılım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Not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 Not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(Anatomi)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(Histoloji-Embriyoloji)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(Tıbbi Beceri)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78227"/>
                  </a:ext>
                </a:extLst>
              </a:tr>
              <a:tr h="26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Sınav Puanlaması: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774051"/>
                  </a:ext>
                </a:extLst>
              </a:tr>
              <a:tr h="623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Yüksek Not: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KİŞİ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KİŞİ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KİŞİ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 KİŞİ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 KİŞİ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82162"/>
                  </a:ext>
                </a:extLst>
              </a:tr>
              <a:tr h="623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Düşük Not: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KİŞİ*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KİŞİ**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KİŞİ***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KİŞİ***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487456"/>
                  </a:ext>
                </a:extLst>
              </a:tr>
              <a:tr h="26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76,98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59,07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340349"/>
                  </a:ext>
                </a:extLst>
              </a:tr>
              <a:tr h="26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Başarı 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76,98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73,84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90,35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94,11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054113"/>
                  </a:ext>
                </a:extLst>
              </a:tr>
              <a:tr h="269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954044"/>
                  </a:ext>
                </a:extLst>
              </a:tr>
              <a:tr h="26967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Aynı öğrenciler **Bunlardan 3 kişi sınava girmedi.  ***Bu kişiler ilgili pratik sınava girmedi.</a:t>
                      </a: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64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262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37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F6584EC8-CDDE-D08E-77B7-96F588924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127865"/>
              </p:ext>
            </p:extLst>
          </p:nvPr>
        </p:nvGraphicFramePr>
        <p:xfrm>
          <a:off x="335902" y="1296955"/>
          <a:ext cx="11430001" cy="4946256"/>
        </p:xfrm>
        <a:graphic>
          <a:graphicData uri="http://schemas.openxmlformats.org/drawingml/2006/table">
            <a:tbl>
              <a:tblPr firstRow="1" firstCol="1" bandRow="1"/>
              <a:tblGrid>
                <a:gridCol w="1559052">
                  <a:extLst>
                    <a:ext uri="{9D8B030D-6E8A-4147-A177-3AD203B41FA5}">
                      <a16:colId xmlns:a16="http://schemas.microsoft.com/office/drawing/2014/main" val="38353131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665199796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973593950"/>
                    </a:ext>
                  </a:extLst>
                </a:gridCol>
                <a:gridCol w="1744219">
                  <a:extLst>
                    <a:ext uri="{9D8B030D-6E8A-4147-A177-3AD203B41FA5}">
                      <a16:colId xmlns:a16="http://schemas.microsoft.com/office/drawing/2014/main" val="3804046189"/>
                    </a:ext>
                  </a:extLst>
                </a:gridCol>
                <a:gridCol w="1748790">
                  <a:extLst>
                    <a:ext uri="{9D8B030D-6E8A-4147-A177-3AD203B41FA5}">
                      <a16:colId xmlns:a16="http://schemas.microsoft.com/office/drawing/2014/main" val="2192315061"/>
                    </a:ext>
                  </a:extLst>
                </a:gridCol>
                <a:gridCol w="1751076">
                  <a:extLst>
                    <a:ext uri="{9D8B030D-6E8A-4147-A177-3AD203B41FA5}">
                      <a16:colId xmlns:a16="http://schemas.microsoft.com/office/drawing/2014/main" val="1685091819"/>
                    </a:ext>
                  </a:extLst>
                </a:gridCol>
                <a:gridCol w="1746504">
                  <a:extLst>
                    <a:ext uri="{9D8B030D-6E8A-4147-A177-3AD203B41FA5}">
                      <a16:colId xmlns:a16="http://schemas.microsoft.com/office/drawing/2014/main" val="1749162250"/>
                    </a:ext>
                  </a:extLst>
                </a:gridCol>
              </a:tblGrid>
              <a:tr h="1156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dağılım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Not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 Not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(Anatomi)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(Histoloji-Embriyoloji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 Not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(Tıbbi Beceri)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042181"/>
                  </a:ext>
                </a:extLst>
              </a:tr>
              <a:tr h="362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Sınav Puanlaması: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41014"/>
                  </a:ext>
                </a:extLst>
              </a:tr>
              <a:tr h="837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Yüksek Not: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97,94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KİŞİ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KİŞİ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KİŞİ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 KİŞİ</a:t>
                      </a:r>
                      <a:endParaRPr lang="tr-T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 KİŞİ</a:t>
                      </a:r>
                      <a:endParaRPr lang="tr-T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828644"/>
                  </a:ext>
                </a:extLst>
              </a:tr>
              <a:tr h="837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Düşük Not: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6,19</a:t>
                      </a:r>
                      <a:endParaRPr lang="tr-T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KİŞİ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744546"/>
                  </a:ext>
                </a:extLst>
              </a:tr>
              <a:tr h="362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59,36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18,43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011441"/>
                  </a:ext>
                </a:extLst>
              </a:tr>
              <a:tr h="362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Başarı 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80,67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482642"/>
                  </a:ext>
                </a:extLst>
              </a:tr>
              <a:tr h="362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292*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199956"/>
                  </a:ext>
                </a:extLst>
              </a:tr>
              <a:tr h="344521">
                <a:tc gridSpan="7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Pratik sınavların hepsine giren kişiler</a:t>
                      </a: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461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55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2C8927CA-E9C2-60E3-F5C0-BABBFA2C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428538"/>
              </p:ext>
            </p:extLst>
          </p:nvPr>
        </p:nvGraphicFramePr>
        <p:xfrm>
          <a:off x="410547" y="475862"/>
          <a:ext cx="11551298" cy="5868951"/>
        </p:xfrm>
        <a:graphic>
          <a:graphicData uri="http://schemas.openxmlformats.org/drawingml/2006/table">
            <a:tbl>
              <a:tblPr firstRow="1" firstCol="1" bandRow="1"/>
              <a:tblGrid>
                <a:gridCol w="1775654">
                  <a:extLst>
                    <a:ext uri="{9D8B030D-6E8A-4147-A177-3AD203B41FA5}">
                      <a16:colId xmlns:a16="http://schemas.microsoft.com/office/drawing/2014/main" val="1869300105"/>
                    </a:ext>
                  </a:extLst>
                </a:gridCol>
                <a:gridCol w="1918852">
                  <a:extLst>
                    <a:ext uri="{9D8B030D-6E8A-4147-A177-3AD203B41FA5}">
                      <a16:colId xmlns:a16="http://schemas.microsoft.com/office/drawing/2014/main" val="190834718"/>
                    </a:ext>
                  </a:extLst>
                </a:gridCol>
                <a:gridCol w="952782">
                  <a:extLst>
                    <a:ext uri="{9D8B030D-6E8A-4147-A177-3AD203B41FA5}">
                      <a16:colId xmlns:a16="http://schemas.microsoft.com/office/drawing/2014/main" val="846552218"/>
                    </a:ext>
                  </a:extLst>
                </a:gridCol>
                <a:gridCol w="952782">
                  <a:extLst>
                    <a:ext uri="{9D8B030D-6E8A-4147-A177-3AD203B41FA5}">
                      <a16:colId xmlns:a16="http://schemas.microsoft.com/office/drawing/2014/main" val="3138580582"/>
                    </a:ext>
                  </a:extLst>
                </a:gridCol>
                <a:gridCol w="1360566">
                  <a:extLst>
                    <a:ext uri="{9D8B030D-6E8A-4147-A177-3AD203B41FA5}">
                      <a16:colId xmlns:a16="http://schemas.microsoft.com/office/drawing/2014/main" val="79038237"/>
                    </a:ext>
                  </a:extLst>
                </a:gridCol>
                <a:gridCol w="1614196">
                  <a:extLst>
                    <a:ext uri="{9D8B030D-6E8A-4147-A177-3AD203B41FA5}">
                      <a16:colId xmlns:a16="http://schemas.microsoft.com/office/drawing/2014/main" val="1497825283"/>
                    </a:ext>
                  </a:extLst>
                </a:gridCol>
                <a:gridCol w="972317">
                  <a:extLst>
                    <a:ext uri="{9D8B030D-6E8A-4147-A177-3AD203B41FA5}">
                      <a16:colId xmlns:a16="http://schemas.microsoft.com/office/drawing/2014/main" val="986242715"/>
                    </a:ext>
                  </a:extLst>
                </a:gridCol>
                <a:gridCol w="786643">
                  <a:extLst>
                    <a:ext uri="{9D8B030D-6E8A-4147-A177-3AD203B41FA5}">
                      <a16:colId xmlns:a16="http://schemas.microsoft.com/office/drawing/2014/main" val="2843563770"/>
                    </a:ext>
                  </a:extLst>
                </a:gridCol>
                <a:gridCol w="1217506">
                  <a:extLst>
                    <a:ext uri="{9D8B030D-6E8A-4147-A177-3AD203B41FA5}">
                      <a16:colId xmlns:a16="http://schemas.microsoft.com/office/drawing/2014/main" val="97665069"/>
                    </a:ext>
                  </a:extLst>
                </a:gridCol>
              </a:tblGrid>
              <a:tr h="35212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n=296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Barajlı Nota Göre Dağılım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Dağılım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976215"/>
                  </a:ext>
                </a:extLst>
              </a:tr>
              <a:tr h="3521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Aralığı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Sayı/ Yüzde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TOPLAM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 Aralığı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Sayı/ Yüzde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TOPLAM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74005"/>
                  </a:ext>
                </a:extLst>
              </a:tr>
              <a:tr h="43750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Üstü Not Alanların Dağılımı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≥90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9,8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170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57,4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≥90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9,8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169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57,1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1631"/>
                  </a:ext>
                </a:extLst>
              </a:tr>
              <a:tr h="4375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≥80-90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116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39,2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≥80-90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116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39,2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480717"/>
                  </a:ext>
                </a:extLst>
              </a:tr>
              <a:tr h="4375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≥76,98-80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8,4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≥77,38-80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8,1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71322"/>
                  </a:ext>
                </a:extLst>
              </a:tr>
              <a:tr h="352121">
                <a:tc>
                  <a:txBody>
                    <a:bodyPr/>
                    <a:lstStyle/>
                    <a:p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  =     76,98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  =     77,38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5324"/>
                  </a:ext>
                </a:extLst>
              </a:tr>
              <a:tr h="437508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Ortalama Altı Not Alan Öğrencilerin Dağılımı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≥70-76,98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25,0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126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42,6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≥70-77,38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%25,7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127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42,9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24477"/>
                  </a:ext>
                </a:extLst>
              </a:tr>
              <a:tr h="4375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≥60-70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10,5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≥60-70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%10,1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289621"/>
                  </a:ext>
                </a:extLst>
              </a:tr>
              <a:tr h="4375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≥50-60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≥50-60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3,0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41186"/>
                  </a:ext>
                </a:extLst>
              </a:tr>
              <a:tr h="4375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≥40-50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2,0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≥40-50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508507"/>
                  </a:ext>
                </a:extLst>
              </a:tr>
              <a:tr h="4375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≥30-40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≥30-40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Kişi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746484"/>
                  </a:ext>
                </a:extLst>
              </a:tr>
              <a:tr h="4375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≥20-30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0,3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≥20-30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773559"/>
                  </a:ext>
                </a:extLst>
              </a:tr>
              <a:tr h="4375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≥10-20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1,0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≥10-20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Kişi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1,0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210621"/>
                  </a:ext>
                </a:extLst>
              </a:tr>
              <a:tr h="4375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1,0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Kişi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231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01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530F4B11-942D-C952-8BF3-0712927294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080163"/>
              </p:ext>
            </p:extLst>
          </p:nvPr>
        </p:nvGraphicFramePr>
        <p:xfrm>
          <a:off x="485191" y="569167"/>
          <a:ext cx="11299370" cy="5425406"/>
        </p:xfrm>
        <a:graphic>
          <a:graphicData uri="http://schemas.openxmlformats.org/drawingml/2006/table">
            <a:tbl>
              <a:tblPr firstRow="1" firstCol="1" bandRow="1"/>
              <a:tblGrid>
                <a:gridCol w="587829">
                  <a:extLst>
                    <a:ext uri="{9D8B030D-6E8A-4147-A177-3AD203B41FA5}">
                      <a16:colId xmlns:a16="http://schemas.microsoft.com/office/drawing/2014/main" val="1764737867"/>
                    </a:ext>
                  </a:extLst>
                </a:gridCol>
                <a:gridCol w="3377682">
                  <a:extLst>
                    <a:ext uri="{9D8B030D-6E8A-4147-A177-3AD203B41FA5}">
                      <a16:colId xmlns:a16="http://schemas.microsoft.com/office/drawing/2014/main" val="9961876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83754954"/>
                    </a:ext>
                  </a:extLst>
                </a:gridCol>
                <a:gridCol w="1327454">
                  <a:extLst>
                    <a:ext uri="{9D8B030D-6E8A-4147-A177-3AD203B41FA5}">
                      <a16:colId xmlns:a16="http://schemas.microsoft.com/office/drawing/2014/main" val="1183147303"/>
                    </a:ext>
                  </a:extLst>
                </a:gridCol>
                <a:gridCol w="715950">
                  <a:extLst>
                    <a:ext uri="{9D8B030D-6E8A-4147-A177-3AD203B41FA5}">
                      <a16:colId xmlns:a16="http://schemas.microsoft.com/office/drawing/2014/main" val="1267164443"/>
                    </a:ext>
                  </a:extLst>
                </a:gridCol>
                <a:gridCol w="2412093">
                  <a:extLst>
                    <a:ext uri="{9D8B030D-6E8A-4147-A177-3AD203B41FA5}">
                      <a16:colId xmlns:a16="http://schemas.microsoft.com/office/drawing/2014/main" val="3790674729"/>
                    </a:ext>
                  </a:extLst>
                </a:gridCol>
                <a:gridCol w="981981">
                  <a:extLst>
                    <a:ext uri="{9D8B030D-6E8A-4147-A177-3AD203B41FA5}">
                      <a16:colId xmlns:a16="http://schemas.microsoft.com/office/drawing/2014/main" val="3982568000"/>
                    </a:ext>
                  </a:extLst>
                </a:gridCol>
                <a:gridCol w="981981">
                  <a:extLst>
                    <a:ext uri="{9D8B030D-6E8A-4147-A177-3AD203B41FA5}">
                      <a16:colId xmlns:a16="http://schemas.microsoft.com/office/drawing/2014/main" val="1828405379"/>
                    </a:ext>
                  </a:extLst>
                </a:gridCol>
              </a:tblGrid>
              <a:tr h="367500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 DEĞERLENDİRİLMESİ (GENEL ORTALAMA)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8421"/>
                  </a:ext>
                </a:extLst>
              </a:tr>
              <a:tr h="4442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tr-TR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3600" dirty="0"/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EDİLEN SORU TOPLAMI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750568"/>
                  </a:ext>
                </a:extLst>
              </a:tr>
              <a:tr h="1434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</a:t>
                      </a:r>
                      <a:b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SORULARIN</a:t>
                      </a:r>
                      <a:b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DERSLERE</a:t>
                      </a:r>
                      <a:b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DAĞILIMI</a:t>
                      </a:r>
                      <a:endParaRPr lang="tr-TR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559450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Fizyoloji (1-34)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tr-TR" sz="24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26,57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004868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Histoloji-Embriyoloji (35-45)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4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680390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 (46-57)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24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8,58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247190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Biyokimya (58-80)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24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tr-TR" sz="240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76787"/>
                  </a:ext>
                </a:extLst>
              </a:tr>
              <a:tr h="450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 Pratik</a:t>
                      </a:r>
                      <a:endParaRPr lang="tr-TR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40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4,80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226574"/>
                  </a:ext>
                </a:extLst>
              </a:tr>
              <a:tr h="463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fontAlgn="ctr"/>
                      <a:r>
                        <a:rPr lang="tr-TR" sz="2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Histoloji-Embriyoloji Pratik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2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40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816329"/>
                  </a:ext>
                </a:extLst>
              </a:tr>
              <a:tr h="463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ctr"/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Beceri Pratik</a:t>
                      </a:r>
                      <a:endParaRPr lang="tr-TR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4,91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95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14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8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BARAJA TAKILAN ÖĞRENCİ SAYISI: (DERS GRUPLARINA GÖRE)</a:t>
            </a:r>
            <a:endParaRPr lang="tr-TR" sz="2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-81665" y="6210386"/>
            <a:ext cx="12139281" cy="71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tr-TR" b="1" dirty="0"/>
              <a:t>*</a:t>
            </a:r>
            <a:r>
              <a:rPr lang="tr-T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Baraj için birlikte değerlendirilen ders yoktur.  Bütün dersler dikkate alındığında toplam 28 (%9,46) öğrenci baraja takılmıştır. (n=296)</a:t>
            </a: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82E75C72-D8DF-7E16-8EDD-ED3F845B8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737640"/>
              </p:ext>
            </p:extLst>
          </p:nvPr>
        </p:nvGraphicFramePr>
        <p:xfrm>
          <a:off x="380275" y="934777"/>
          <a:ext cx="11413620" cy="5095290"/>
        </p:xfrm>
        <a:graphic>
          <a:graphicData uri="http://schemas.openxmlformats.org/drawingml/2006/table">
            <a:tbl>
              <a:tblPr firstRow="1" firstCol="1" bandRow="1"/>
              <a:tblGrid>
                <a:gridCol w="2285455">
                  <a:extLst>
                    <a:ext uri="{9D8B030D-6E8A-4147-A177-3AD203B41FA5}">
                      <a16:colId xmlns:a16="http://schemas.microsoft.com/office/drawing/2014/main" val="1106960456"/>
                    </a:ext>
                  </a:extLst>
                </a:gridCol>
                <a:gridCol w="2027568">
                  <a:extLst>
                    <a:ext uri="{9D8B030D-6E8A-4147-A177-3AD203B41FA5}">
                      <a16:colId xmlns:a16="http://schemas.microsoft.com/office/drawing/2014/main" val="2417678354"/>
                    </a:ext>
                  </a:extLst>
                </a:gridCol>
                <a:gridCol w="756580">
                  <a:extLst>
                    <a:ext uri="{9D8B030D-6E8A-4147-A177-3AD203B41FA5}">
                      <a16:colId xmlns:a16="http://schemas.microsoft.com/office/drawing/2014/main" val="1964182150"/>
                    </a:ext>
                  </a:extLst>
                </a:gridCol>
                <a:gridCol w="1408122">
                  <a:extLst>
                    <a:ext uri="{9D8B030D-6E8A-4147-A177-3AD203B41FA5}">
                      <a16:colId xmlns:a16="http://schemas.microsoft.com/office/drawing/2014/main" val="1303920858"/>
                    </a:ext>
                  </a:extLst>
                </a:gridCol>
                <a:gridCol w="2183363">
                  <a:extLst>
                    <a:ext uri="{9D8B030D-6E8A-4147-A177-3AD203B41FA5}">
                      <a16:colId xmlns:a16="http://schemas.microsoft.com/office/drawing/2014/main" val="2659331871"/>
                    </a:ext>
                  </a:extLst>
                </a:gridCol>
                <a:gridCol w="177282">
                  <a:extLst>
                    <a:ext uri="{9D8B030D-6E8A-4147-A177-3AD203B41FA5}">
                      <a16:colId xmlns:a16="http://schemas.microsoft.com/office/drawing/2014/main" val="1205476124"/>
                    </a:ext>
                  </a:extLst>
                </a:gridCol>
                <a:gridCol w="2575250">
                  <a:extLst>
                    <a:ext uri="{9D8B030D-6E8A-4147-A177-3AD203B41FA5}">
                      <a16:colId xmlns:a16="http://schemas.microsoft.com/office/drawing/2014/main" val="1969641037"/>
                    </a:ext>
                  </a:extLst>
                </a:gridCol>
              </a:tblGrid>
              <a:tr h="715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ANATOMİ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ANATOMİ (PRATİK)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BİYOKİMYA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BECERİ PRATİK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923747"/>
                  </a:ext>
                </a:extLst>
              </a:tr>
              <a:tr h="490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457549"/>
                  </a:ext>
                </a:extLst>
              </a:tr>
              <a:tr h="180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242649"/>
                  </a:ext>
                </a:extLst>
              </a:tr>
              <a:tr h="3912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690489"/>
                  </a:ext>
                </a:extLst>
              </a:tr>
              <a:tr h="754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3,72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5,41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1,69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0,68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697434"/>
                  </a:ext>
                </a:extLst>
              </a:tr>
              <a:tr h="9428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21807"/>
                  </a:ext>
                </a:extLst>
              </a:tr>
              <a:tr h="240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HİSTOLOJİ-EMBRİYOLOJİ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HİSTOLOJİ-EMBRİYOLOJİ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(PRATİK)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FİZYOLOJİ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383388"/>
                  </a:ext>
                </a:extLst>
              </a:tr>
              <a:tr h="1872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660804"/>
                  </a:ext>
                </a:extLst>
              </a:tr>
              <a:tr h="180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755873"/>
                  </a:ext>
                </a:extLst>
              </a:tr>
              <a:tr h="223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55313"/>
                  </a:ext>
                </a:extLst>
              </a:tr>
              <a:tr h="257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4,73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1,69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3,38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55" marR="35355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113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18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FAZLA DOĞRU  VE YANLIŞ CEVAPLANAN SORULAR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6771272"/>
                  </p:ext>
                </p:extLst>
              </p:nvPr>
            </p:nvGraphicFramePr>
            <p:xfrm>
              <a:off x="609600" y="2063137"/>
              <a:ext cx="10972800" cy="294895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3295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2678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452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77119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41. ve 59.soru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477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283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95,93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tr-TR" sz="1200" b="1" dirty="0">
                              <a:solidFill>
                                <a:srgbClr val="31849B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tr-TR" sz="12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tr-TR" sz="2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36.soru</a:t>
                          </a:r>
                          <a:endParaRPr lang="tr-TR" sz="24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tr-TR" sz="1200" b="1" dirty="0">
                              <a:solidFill>
                                <a:srgbClr val="31849B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tr-TR" sz="12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248</a:t>
                          </a:r>
                          <a:endParaRPr lang="tr-TR" sz="2400" b="0" dirty="0">
                            <a:solidFill>
                              <a:srgbClr val="31849B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84,07</a:t>
                          </a:r>
                          <a:endParaRPr lang="tr-TR" sz="2400" dirty="0">
                            <a:solidFill>
                              <a:srgbClr val="31849B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6771272"/>
                  </p:ext>
                </p:extLst>
              </p:nvPr>
            </p:nvGraphicFramePr>
            <p:xfrm>
              <a:off x="609600" y="2063137"/>
              <a:ext cx="10972800" cy="293663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3295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2678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4528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77119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41. ve 59.soru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6321" t="-93252" r="-145423" b="-110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283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95,93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8292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tr-TR" sz="1200" b="1" dirty="0">
                              <a:solidFill>
                                <a:srgbClr val="31849B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tr-TR" sz="12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tr-TR" sz="2400" b="1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36.soru</a:t>
                          </a:r>
                          <a:endParaRPr lang="tr-TR" sz="24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tr-TR" sz="1200" b="1" dirty="0">
                              <a:solidFill>
                                <a:srgbClr val="31849B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tr-TR" sz="12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730" t="-176966" r="-53650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248</a:t>
                          </a:r>
                          <a:endParaRPr lang="tr-TR" sz="2400" b="0" dirty="0">
                            <a:solidFill>
                              <a:srgbClr val="31849B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84,07</a:t>
                          </a:r>
                          <a:endParaRPr lang="tr-TR" sz="2400" dirty="0">
                            <a:solidFill>
                              <a:srgbClr val="31849B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19447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0431"/>
          </a:xfrm>
        </p:spPr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2248" y="1108841"/>
            <a:ext cx="11687503" cy="5749159"/>
          </a:xfrm>
        </p:spPr>
        <p:txBody>
          <a:bodyPr>
            <a:normAutofit/>
          </a:bodyPr>
          <a:lstStyle/>
          <a:p>
            <a:pPr marL="400050" lvl="1" indent="0">
              <a:lnSpc>
                <a:spcPct val="150000"/>
              </a:lnSpc>
              <a:spcBef>
                <a:spcPts val="0"/>
              </a:spcBef>
              <a:buSzPts val="1000"/>
              <a:buNone/>
            </a:pP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41. Aşağıdaki hücrelerden hangisinden Anti-</a:t>
            </a: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Müllerian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hormon salgılanır?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SzPts val="1000"/>
              <a:buNone/>
            </a:pP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    </a:t>
            </a: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Sertoli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hücreleri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(283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    Primer spermatosit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    Sekonder spermatosit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    </a:t>
            </a: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Spermatid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    </a:t>
            </a: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Spermatogonium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kişi)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481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Boş bırakan: </a:t>
            </a:r>
            <a:r>
              <a:rPr lang="tr-T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kişi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0065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1729"/>
          </a:xfrm>
        </p:spPr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603" y="1231026"/>
            <a:ext cx="11687503" cy="5626973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9"/>
            </a:pP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Eikosanoid</a:t>
            </a: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yapıdaki yerel hormonların metabolizması ile ilgili aşağıdaki ifadelerden hangisi ya da hangileri doğrudur?</a:t>
            </a:r>
          </a:p>
          <a:p>
            <a:pPr marL="40005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 LTC4, LTD4 ve LTE4'e </a:t>
            </a:r>
            <a:r>
              <a:rPr lang="tr-TR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sisteinil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lökotrienler</a:t>
            </a: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denir.</a:t>
            </a:r>
            <a:b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II- TXA2 trombosit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agregasyonunu arttıran maddelerin en güçlüsüdür.</a:t>
            </a:r>
            <a:b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III- PGI2'nin önemli bir kısmı damar endotelinde yapılır.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IV- TXA2 </a:t>
            </a:r>
            <a:r>
              <a:rPr lang="tr-TR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lipooksijenaz</a:t>
            </a: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yolu ürünüdür.</a:t>
            </a:r>
          </a:p>
          <a:p>
            <a:pPr marL="40005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    </a:t>
            </a: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ve IV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    </a:t>
            </a: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Yalnız III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(0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    </a:t>
            </a: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I, II ve III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(283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    I ve II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    </a:t>
            </a:r>
            <a:r>
              <a:rPr lang="tr-T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ve IV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kişi)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878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YANLIŞ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68735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6"/>
              <a:tabLst>
                <a:tab pos="457200" algn="l"/>
              </a:tabLst>
            </a:pP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Atretik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folliküller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için hangi durum </a:t>
            </a:r>
            <a:r>
              <a:rPr lang="tr-TR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yanlıştır?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    </a:t>
            </a: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Teka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hücrelerinin dejeneratif düzensiz görünümü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(47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    Oositin ölümü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(80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    </a:t>
            </a: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Follikül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düzensiz görünümü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(24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    </a:t>
            </a: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Granüloza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hücrelerinin ölümü lümene dağılması 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(44 kişi)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    Hücrelerin bazal laminadan ayrılması </a:t>
            </a: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(95 kişi)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908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Boş bırakan: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kişi</a:t>
            </a:r>
          </a:p>
          <a:p>
            <a:pPr marL="0" lvl="0" indent="0">
              <a:lnSpc>
                <a:spcPts val="2100"/>
              </a:lnSpc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34758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56823"/>
            <a:ext cx="10612272" cy="429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BAZINDA EN FAZLA DOĞRU VE YANLIŞ CEVAPLANAN SORULAR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799ECE24-0802-B185-3B87-AE63D4BC5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59042"/>
              </p:ext>
            </p:extLst>
          </p:nvPr>
        </p:nvGraphicFramePr>
        <p:xfrm>
          <a:off x="718457" y="1203649"/>
          <a:ext cx="11084767" cy="4166479"/>
        </p:xfrm>
        <a:graphic>
          <a:graphicData uri="http://schemas.openxmlformats.org/drawingml/2006/table">
            <a:tbl>
              <a:tblPr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95865347"/>
                    </a:ext>
                  </a:extLst>
                </a:gridCol>
                <a:gridCol w="1464906">
                  <a:extLst>
                    <a:ext uri="{9D8B030D-6E8A-4147-A177-3AD203B41FA5}">
                      <a16:colId xmlns:a16="http://schemas.microsoft.com/office/drawing/2014/main" val="2275892386"/>
                    </a:ext>
                  </a:extLst>
                </a:gridCol>
                <a:gridCol w="1940768">
                  <a:extLst>
                    <a:ext uri="{9D8B030D-6E8A-4147-A177-3AD203B41FA5}">
                      <a16:colId xmlns:a16="http://schemas.microsoft.com/office/drawing/2014/main" val="578883585"/>
                    </a:ext>
                  </a:extLst>
                </a:gridCol>
                <a:gridCol w="1450223">
                  <a:extLst>
                    <a:ext uri="{9D8B030D-6E8A-4147-A177-3AD203B41FA5}">
                      <a16:colId xmlns:a16="http://schemas.microsoft.com/office/drawing/2014/main" val="603672827"/>
                    </a:ext>
                  </a:extLst>
                </a:gridCol>
                <a:gridCol w="2114070">
                  <a:extLst>
                    <a:ext uri="{9D8B030D-6E8A-4147-A177-3AD203B41FA5}">
                      <a16:colId xmlns:a16="http://schemas.microsoft.com/office/drawing/2014/main" val="2231409289"/>
                    </a:ext>
                  </a:extLst>
                </a:gridCol>
              </a:tblGrid>
              <a:tr h="61838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DOĞRU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YANLIŞ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629612"/>
                  </a:ext>
                </a:extLst>
              </a:tr>
              <a:tr h="67857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NO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KİŞİ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SAYI / %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NO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KİŞİ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SAYI / %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125358"/>
                  </a:ext>
                </a:extLst>
              </a:tr>
              <a:tr h="61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Fizyoloji (1-34)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277 (% 93,9)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 (% 66,4)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389173"/>
                  </a:ext>
                </a:extLst>
              </a:tr>
              <a:tr h="61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Histoloji-Embriyoloji (35-45)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283 (% 95,9)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 (% 84,1)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823002"/>
                  </a:ext>
                </a:extLst>
              </a:tr>
              <a:tr h="61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Anatomi (46-57)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 (% 95,6)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 (% 73,6)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166633"/>
                  </a:ext>
                </a:extLst>
              </a:tr>
              <a:tr h="61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Biyokimya (58-80)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283 (% 95,9)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 (% 75,6)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010841"/>
                  </a:ext>
                </a:extLst>
              </a:tr>
              <a:tr h="396000">
                <a:tc gridSpan="5">
                  <a:txBody>
                    <a:bodyPr/>
                    <a:lstStyle/>
                    <a:p>
                      <a:pPr fontAlgn="ctr"/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*Kişi sayısı ve yüzdesi teorik sınava katılan 295 kişi üzerinden verilmiştir.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852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6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2DCBA0-98FE-0D8D-64F6-9E5C32F5C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47" y="186612"/>
            <a:ext cx="10943253" cy="667138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890395" algn="l"/>
                <a:tab pos="1980565" algn="l"/>
                <a:tab pos="2250440" algn="l"/>
                <a:tab pos="2340610" algn="l"/>
                <a:tab pos="2430780" algn="l"/>
              </a:tabLst>
            </a:pPr>
            <a:r>
              <a:rPr lang="tr-TR" sz="4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DERS KURULU: ENDOKRİN VE ÜROGENİTAL </a:t>
            </a:r>
            <a:endParaRPr lang="tr-T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tabLst>
                <a:tab pos="1890395" algn="l"/>
                <a:tab pos="1980565" algn="l"/>
                <a:tab pos="2250440" algn="l"/>
                <a:tab pos="2340610" algn="l"/>
                <a:tab pos="2430780" algn="l"/>
              </a:tabLst>
            </a:pPr>
            <a:r>
              <a:rPr lang="tr-TR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 Nisan 2024 - 24 Mayıs 2024	</a:t>
            </a:r>
            <a:r>
              <a:rPr lang="tr-TR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(9 Hafta)</a:t>
            </a:r>
            <a:endParaRPr lang="tr-T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tr-TR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Kurul Toplam Ders Saati		 </a:t>
            </a:r>
            <a:r>
              <a:rPr lang="tr-T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177 Saat *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tr-TR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Pratik Sınav			</a:t>
            </a: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24-28-29 Mayıs 2024 (Tıbbi Beceri, Histoloji-					</a:t>
            </a:r>
            <a:r>
              <a:rPr lang="tr-TR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Embriyoloji, Anatomi)</a:t>
            </a:r>
          </a:p>
          <a:p>
            <a:pPr>
              <a:lnSpc>
                <a:spcPct val="170000"/>
              </a:lnSpc>
              <a:spcBef>
                <a:spcPts val="0"/>
              </a:spcBef>
              <a:tabLst>
                <a:tab pos="1890395" algn="l"/>
                <a:tab pos="1980565" algn="l"/>
                <a:tab pos="2250440" algn="l"/>
                <a:tab pos="2340610" algn="l"/>
                <a:tab pos="2430780" algn="l"/>
              </a:tabLst>
            </a:pPr>
            <a:r>
              <a:rPr lang="tr-TR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Teorik Sınav								  </a:t>
            </a:r>
            <a:r>
              <a:rPr lang="tr-TR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31 Mayıs 2024</a:t>
            </a:r>
            <a:endParaRPr lang="tr-T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tabLst>
                <a:tab pos="1890395" algn="l"/>
                <a:tab pos="1980565" algn="l"/>
                <a:tab pos="2250440" algn="l"/>
                <a:tab pos="2340610" algn="l"/>
                <a:tab pos="2430780" algn="l"/>
              </a:tabLst>
            </a:pPr>
            <a:r>
              <a:rPr lang="tr-TR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Kurulu Başkanı		</a:t>
            </a:r>
            <a:r>
              <a:rPr lang="tr-TR" sz="4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Prof. Dr. Süleyman AYDIN</a:t>
            </a:r>
            <a:r>
              <a:rPr lang="tr-TR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tabLst>
                <a:tab pos="1890395" algn="l"/>
                <a:tab pos="1980565" algn="l"/>
                <a:tab pos="2250440" algn="l"/>
                <a:tab pos="2340610" algn="l"/>
                <a:tab pos="2430780" algn="l"/>
              </a:tabLst>
            </a:pPr>
            <a:r>
              <a:rPr lang="tr-TR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Başkan Yardımcısı			</a:t>
            </a:r>
            <a:r>
              <a:rPr lang="tr-TR" sz="4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Prof. Dr. H. Handan AKBULUT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  <a:tabLst>
                <a:tab pos="1890395" algn="l"/>
                <a:tab pos="1980565" algn="l"/>
                <a:tab pos="2250440" algn="l"/>
                <a:tab pos="2340610" algn="l"/>
                <a:tab pos="2430780" algn="l"/>
              </a:tabLst>
            </a:pPr>
            <a:endParaRPr lang="tr-T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890395" algn="l"/>
                <a:tab pos="1980565" algn="l"/>
                <a:tab pos="2250440" algn="l"/>
                <a:tab pos="2340610" algn="l"/>
                <a:tab pos="2430780" algn="l"/>
              </a:tabLst>
            </a:pPr>
            <a:r>
              <a:rPr lang="tr-TR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4800" b="1" dirty="0">
                <a:solidFill>
                  <a:srgbClr val="000000"/>
                </a:solidFill>
                <a:effectLst/>
                <a:latin typeface="Arial TUR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Zorunlu dersler 22 (%12,4) saatti. Kurul dersleri, 50 (%28,2) saati pratik (TDP ve Tıbbi Beceri dahil), 105 (%59,3) saati teorik olmak üzere toplam 155 (%87,6) saatti.</a:t>
            </a:r>
          </a:p>
        </p:txBody>
      </p:sp>
    </p:spTree>
    <p:extLst>
      <p:ext uri="{BB962C8B-B14F-4D97-AF65-F5344CB8AC3E}">
        <p14:creationId xmlns:p14="http://schemas.microsoft.com/office/powerpoint/2010/main" val="3701891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GÜVENİRLİK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766339"/>
              </p:ext>
            </p:extLst>
          </p:nvPr>
        </p:nvGraphicFramePr>
        <p:xfrm>
          <a:off x="360947" y="2033338"/>
          <a:ext cx="6340642" cy="3380045"/>
        </p:xfrm>
        <a:graphic>
          <a:graphicData uri="http://schemas.openxmlformats.org/drawingml/2006/table">
            <a:tbl>
              <a:tblPr firstRow="1" firstCol="1" bandRow="1"/>
              <a:tblGrid>
                <a:gridCol w="4871309">
                  <a:extLst>
                    <a:ext uri="{9D8B030D-6E8A-4147-A177-3AD203B41FA5}">
                      <a16:colId xmlns:a16="http://schemas.microsoft.com/office/drawing/2014/main" val="746078651"/>
                    </a:ext>
                  </a:extLst>
                </a:gridCol>
                <a:gridCol w="1469333">
                  <a:extLst>
                    <a:ext uri="{9D8B030D-6E8A-4147-A177-3AD203B41FA5}">
                      <a16:colId xmlns:a16="http://schemas.microsoft.com/office/drawing/2014/main" val="2946518516"/>
                    </a:ext>
                  </a:extLst>
                </a:gridCol>
              </a:tblGrid>
              <a:tr h="56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Cronbach's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Alpha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0056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Split-Half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odd-even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88143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Spearman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-Brown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Prophecy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835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59,36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06577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460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KR21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04286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KR20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3693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650595"/>
              </p:ext>
            </p:extLst>
          </p:nvPr>
        </p:nvGraphicFramePr>
        <p:xfrm>
          <a:off x="6918158" y="1909896"/>
          <a:ext cx="4824663" cy="3468220"/>
        </p:xfrm>
        <a:graphic>
          <a:graphicData uri="http://schemas.openxmlformats.org/drawingml/2006/table">
            <a:tbl>
              <a:tblPr firstRow="1" firstCol="1" bandRow="1"/>
              <a:tblGrid>
                <a:gridCol w="2401058">
                  <a:extLst>
                    <a:ext uri="{9D8B030D-6E8A-4147-A177-3AD203B41FA5}">
                      <a16:colId xmlns:a16="http://schemas.microsoft.com/office/drawing/2014/main" val="937265012"/>
                    </a:ext>
                  </a:extLst>
                </a:gridCol>
                <a:gridCol w="1039973">
                  <a:extLst>
                    <a:ext uri="{9D8B030D-6E8A-4147-A177-3AD203B41FA5}">
                      <a16:colId xmlns:a16="http://schemas.microsoft.com/office/drawing/2014/main" val="3217680511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2233608297"/>
                    </a:ext>
                  </a:extLst>
                </a:gridCol>
                <a:gridCol w="264695">
                  <a:extLst>
                    <a:ext uri="{9D8B030D-6E8A-4147-A177-3AD203B41FA5}">
                      <a16:colId xmlns:a16="http://schemas.microsoft.com/office/drawing/2014/main" val="1857057277"/>
                    </a:ext>
                  </a:extLst>
                </a:gridCol>
              </a:tblGrid>
              <a:tr h="4942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</a:t>
                      </a:r>
                      <a:r>
                        <a:rPr lang="tr-TR" sz="16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16468"/>
                  </a:ext>
                </a:extLst>
              </a:tr>
              <a:tr h="74133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created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Siegle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(del.siegle@uconn.edu)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EPSY 5601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38360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07909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223022"/>
                  </a:ext>
                </a:extLst>
              </a:tr>
              <a:tr h="614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66098"/>
                  </a:ext>
                </a:extLst>
              </a:tr>
              <a:tr h="74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65699"/>
                  </a:ext>
                </a:extLst>
              </a:tr>
              <a:tr h="204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tr-T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</a:t>
                      </a:r>
                      <a:endParaRPr lang="tr-T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08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56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ZORLUK İNDEKSİ </a:t>
            </a:r>
            <a:endParaRPr lang="tr-TR" sz="3200" dirty="0"/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4AF24DC8-13FA-B535-CB23-08C6358FE0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725958"/>
              </p:ext>
            </p:extLst>
          </p:nvPr>
        </p:nvGraphicFramePr>
        <p:xfrm>
          <a:off x="1287624" y="1784423"/>
          <a:ext cx="9616751" cy="3289153"/>
        </p:xfrm>
        <a:graphic>
          <a:graphicData uri="http://schemas.openxmlformats.org/drawingml/2006/table">
            <a:tbl>
              <a:tblPr firstRow="1" firstCol="1" bandRow="1"/>
              <a:tblGrid>
                <a:gridCol w="4348684">
                  <a:extLst>
                    <a:ext uri="{9D8B030D-6E8A-4147-A177-3AD203B41FA5}">
                      <a16:colId xmlns:a16="http://schemas.microsoft.com/office/drawing/2014/main" val="575028048"/>
                    </a:ext>
                  </a:extLst>
                </a:gridCol>
                <a:gridCol w="2932806">
                  <a:extLst>
                    <a:ext uri="{9D8B030D-6E8A-4147-A177-3AD203B41FA5}">
                      <a16:colId xmlns:a16="http://schemas.microsoft.com/office/drawing/2014/main" val="3884335729"/>
                    </a:ext>
                  </a:extLst>
                </a:gridCol>
                <a:gridCol w="2335261">
                  <a:extLst>
                    <a:ext uri="{9D8B030D-6E8A-4147-A177-3AD203B41FA5}">
                      <a16:colId xmlns:a16="http://schemas.microsoft.com/office/drawing/2014/main" val="3593230856"/>
                    </a:ext>
                  </a:extLst>
                </a:gridCol>
              </a:tblGrid>
              <a:tr h="469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Ortalama zorluk </a:t>
                      </a:r>
                      <a:r>
                        <a:rPr lang="tr-TR" sz="2400" b="1" dirty="0" err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indexi</a:t>
                      </a: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(OZİ)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Zorluk indeksi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Yorum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959789"/>
                  </a:ext>
                </a:extLst>
              </a:tr>
              <a:tr h="469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72,84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285587"/>
                  </a:ext>
                </a:extLst>
              </a:tr>
              <a:tr h="469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75,92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736472"/>
                  </a:ext>
                </a:extLst>
              </a:tr>
              <a:tr h="469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66,93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251418"/>
                  </a:ext>
                </a:extLst>
              </a:tr>
              <a:tr h="469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83281"/>
                  </a:ext>
                </a:extLst>
              </a:tr>
              <a:tr h="469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681991"/>
                  </a:ext>
                </a:extLst>
              </a:tr>
              <a:tr h="469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KOLAY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636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47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69700" y="220717"/>
            <a:ext cx="10972800" cy="736979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SORULARIN NİTELİĞİ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416786"/>
              </p:ext>
            </p:extLst>
          </p:nvPr>
        </p:nvGraphicFramePr>
        <p:xfrm>
          <a:off x="609601" y="1303285"/>
          <a:ext cx="10972798" cy="5263415"/>
        </p:xfrm>
        <a:graphic>
          <a:graphicData uri="http://schemas.openxmlformats.org/drawingml/2006/table">
            <a:tbl>
              <a:tblPr firstRow="1" firstCol="1" bandRow="1"/>
              <a:tblGrid>
                <a:gridCol w="4077492">
                  <a:extLst>
                    <a:ext uri="{9D8B030D-6E8A-4147-A177-3AD203B41FA5}">
                      <a16:colId xmlns:a16="http://schemas.microsoft.com/office/drawing/2014/main" val="3774543051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3170066680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3578178326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1429876325"/>
                    </a:ext>
                  </a:extLst>
                </a:gridCol>
                <a:gridCol w="1378184">
                  <a:extLst>
                    <a:ext uri="{9D8B030D-6E8A-4147-A177-3AD203B41FA5}">
                      <a16:colId xmlns:a16="http://schemas.microsoft.com/office/drawing/2014/main" val="3941433447"/>
                    </a:ext>
                  </a:extLst>
                </a:gridCol>
                <a:gridCol w="1114836">
                  <a:extLst>
                    <a:ext uri="{9D8B030D-6E8A-4147-A177-3AD203B41FA5}">
                      <a16:colId xmlns:a16="http://schemas.microsoft.com/office/drawing/2014/main" val="3282071997"/>
                    </a:ext>
                  </a:extLst>
                </a:gridCol>
                <a:gridCol w="952439">
                  <a:extLst>
                    <a:ext uri="{9D8B030D-6E8A-4147-A177-3AD203B41FA5}">
                      <a16:colId xmlns:a16="http://schemas.microsoft.com/office/drawing/2014/main" val="501819895"/>
                    </a:ext>
                  </a:extLst>
                </a:gridCol>
              </a:tblGrid>
              <a:tr h="851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Sorunun Niteliği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(Ayırt edicilik)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 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Güçlükte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884538"/>
                  </a:ext>
                </a:extLst>
              </a:tr>
              <a:tr h="8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edebilen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28,8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987957"/>
                  </a:ext>
                </a:extLst>
              </a:tr>
              <a:tr h="8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tam ayırt edemeyen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Gözden geçirilmeli)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18,8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2921"/>
                  </a:ext>
                </a:extLst>
              </a:tr>
              <a:tr h="8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(Düzeltilmeli, geliştirilmeli)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25,0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10237"/>
                  </a:ext>
                </a:extLst>
              </a:tr>
              <a:tr h="81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Mutlaka testten çıkarılması gereken 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27,4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6005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46,2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33,8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12,5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6,3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1,2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003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442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751462"/>
              </p:ext>
            </p:extLst>
          </p:nvPr>
        </p:nvGraphicFramePr>
        <p:xfrm>
          <a:off x="212738" y="861433"/>
          <a:ext cx="11731573" cy="5466093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589364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14703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98786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557048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704194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809296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  <a:gridCol w="876918">
                  <a:extLst>
                    <a:ext uri="{9D8B030D-6E8A-4147-A177-3AD203B41FA5}">
                      <a16:colId xmlns:a16="http://schemas.microsoft.com/office/drawing/2014/main" val="931955829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</a:t>
                      </a:r>
                      <a:r>
                        <a:rPr lang="tr-TR" sz="20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89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(%)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(n=89)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(n=75)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1.Kurulun amaç ve öğrenim hedeflerine ulaşmak için teorik ve pratik ders konu ve saatleri yeterliydi.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69,47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Kurul süresince bireysel çalışıp anlamamız için yeterli serbest çalışma saati ayrılmıştı.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86,5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3.Kurul içindeki ders konuları birbirlerini tamamlıyordu.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89,3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8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923259"/>
              </p:ext>
            </p:extLst>
          </p:nvPr>
        </p:nvGraphicFramePr>
        <p:xfrm>
          <a:off x="223248" y="977046"/>
          <a:ext cx="11731573" cy="4551051"/>
        </p:xfrm>
        <a:graphic>
          <a:graphicData uri="http://schemas.openxmlformats.org/drawingml/2006/table">
            <a:tbl>
              <a:tblPr firstRow="1" firstCol="1" bandRow="1"/>
              <a:tblGrid>
                <a:gridCol w="3255580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04021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676280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  <a:gridCol w="731762">
                  <a:extLst>
                    <a:ext uri="{9D8B030D-6E8A-4147-A177-3AD203B41FA5}">
                      <a16:colId xmlns:a16="http://schemas.microsoft.com/office/drawing/2014/main" val="1798288488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89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(%)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(n=89)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(n=75)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958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4.Kurul programına öğretim üyeleri uydu.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893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5.Program değişiklikleri zamanında bildirildi.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82,0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6.Konuları anlatan öğretim üyeleri hastalık ve sağlıkla ilişkileri açıkladılar.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47,2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329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012098"/>
              </p:ext>
            </p:extLst>
          </p:nvPr>
        </p:nvGraphicFramePr>
        <p:xfrm>
          <a:off x="140717" y="1030014"/>
          <a:ext cx="11725461" cy="5028503"/>
        </p:xfrm>
        <a:graphic>
          <a:graphicData uri="http://schemas.openxmlformats.org/drawingml/2006/table">
            <a:tbl>
              <a:tblPr firstRow="1" firstCol="1" bandRow="1"/>
              <a:tblGrid>
                <a:gridCol w="32451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06693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6527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25118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00156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4867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885063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46234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882868">
                  <a:extLst>
                    <a:ext uri="{9D8B030D-6E8A-4147-A177-3AD203B41FA5}">
                      <a16:colId xmlns:a16="http://schemas.microsoft.com/office/drawing/2014/main" val="505330753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89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(n=89)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(n=75)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7.Dersler anlamamı kolaylaştıracak içerikte ve yoğunluktaydı.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8.Görsel ve işitsel materyaller ( video, maket, slayt)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46,1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9.Bu ders kurulundaki öğrendiğim bilgiler mesleğe karşı ilgimi artırdı.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20,2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41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89033"/>
              </p:ext>
            </p:extLst>
          </p:nvPr>
        </p:nvGraphicFramePr>
        <p:xfrm>
          <a:off x="222921" y="1030014"/>
          <a:ext cx="11821935" cy="5058347"/>
        </p:xfrm>
        <a:graphic>
          <a:graphicData uri="http://schemas.openxmlformats.org/drawingml/2006/table">
            <a:tbl>
              <a:tblPr firstRow="1" firstCol="1" bandRow="1"/>
              <a:tblGrid>
                <a:gridCol w="3271841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12508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37841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06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591725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79316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98786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830318">
                  <a:extLst>
                    <a:ext uri="{9D8B030D-6E8A-4147-A177-3AD203B41FA5}">
                      <a16:colId xmlns:a16="http://schemas.microsoft.com/office/drawing/2014/main" val="1340703012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89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(n=89)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(n=75)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10.Öğretim üyeleri interaktif ders işleyerek derslerde dikkatimizi canlı tuttu.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37,1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34,8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38,7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11.Kuruldaki pratikler dersi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tr-T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45,3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12.Kurul sürecinde kullanılan derslik, laboratuvar gibi fiziksel ortamlar ve kullanılan materyaller yeterliydi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40,4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tr-T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08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53896"/>
              </p:ext>
            </p:extLst>
          </p:nvPr>
        </p:nvGraphicFramePr>
        <p:xfrm>
          <a:off x="124249" y="482220"/>
          <a:ext cx="11836524" cy="5965444"/>
        </p:xfrm>
        <a:graphic>
          <a:graphicData uri="http://schemas.openxmlformats.org/drawingml/2006/table">
            <a:tbl>
              <a:tblPr firstRow="1" firstCol="1" bandRow="1"/>
              <a:tblGrid>
                <a:gridCol w="3275879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13387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18244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19697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686001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644424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3797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75607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89940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97262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  <a:gridCol w="851339">
                  <a:extLst>
                    <a:ext uri="{9D8B030D-6E8A-4147-A177-3AD203B41FA5}">
                      <a16:colId xmlns:a16="http://schemas.microsoft.com/office/drawing/2014/main" val="286931997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89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(2023 2024)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(2022 2023)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(n=89)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(n=75)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5121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13.Bu kurulda aldığım eğitimden memnunum.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33,7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tr-T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58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14.Kurulun amaç ve öğrenim hedeflerine ulaştığımı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43,8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79,8</a:t>
                      </a:r>
                      <a:endParaRPr lang="tr-T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65,4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15.Kurul sonu sınavının kurul boyu öğretilenleri kapsadığını ve öğrendiklerimi nesnel bir şekilde ölçtüğünü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34,8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37,1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tr-T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16.Kurulda uygulanan zıt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panel ilgili dersteki (</a:t>
                      </a:r>
                      <a:r>
                        <a:rPr lang="tr-TR" sz="20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Tıbbi Biyokimyadaki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) başarımı arttırdı.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20,2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tr-TR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tr-T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4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4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799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Kurul süresinin uzun olması iyiydi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(1 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Yeterli serbest çalışma süresinin olması (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14 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öğrenci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Konu </a:t>
            </a:r>
            <a:r>
              <a:rPr lang="tr-T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yoğunluğu</a:t>
            </a:r>
            <a:r>
              <a:rPr lang="tr-TR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tr-TR" sz="2400" dirty="0">
                <a:latin typeface="Arial" panose="020B0604020202020204" pitchFamily="34" charset="0"/>
              </a:rPr>
              <a:t>ders yoğunluğunun fazla olmaması, ders saatinin az olması </a:t>
            </a:r>
            <a:r>
              <a:rPr lang="tr-TR" sz="24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tr-TR" sz="2400" u="sng" dirty="0">
                <a:latin typeface="Arial" panose="020B0604020202020204" pitchFamily="34" charset="0"/>
              </a:rPr>
              <a:t>10</a:t>
            </a:r>
            <a:r>
              <a:rPr lang="tr-TR" sz="2400" u="sng" dirty="0">
                <a:latin typeface="Arial" panose="020B0604020202020204" pitchFamily="34" charset="0"/>
                <a:ea typeface="Times New Roman" panose="02020603050405020304" pitchFamily="18" charset="0"/>
              </a:rPr>
              <a:t> öğrenci</a:t>
            </a:r>
            <a:r>
              <a:rPr lang="tr-TR" sz="2400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Ders programı yoğunluğu iyiydi,, Bir gün içerisinde yoracak kadar ders saati yoktu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Özellikle pazartesi ve cuma günlerinde ders ve </a:t>
            </a:r>
            <a:r>
              <a:rPr lang="tr-TR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lab</a:t>
            </a:r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olmaması (1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sz="2400" dirty="0"/>
          </a:p>
          <a:p>
            <a:endParaRPr lang="tr-TR" dirty="0"/>
          </a:p>
          <a:p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451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164701"/>
            <a:ext cx="10972800" cy="4693297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Tıbbi beceriler dersleri çok zevkliydi,, bu tür herkesin uygulama yapabileceği derslerin arttırılmasının klinikte faydalı olacağını düşünüyorum (</a:t>
            </a:r>
            <a:r>
              <a:rPr 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Laboratuvar dersleri verimli geçti. (1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tr-TR" sz="2400" dirty="0"/>
          </a:p>
          <a:p>
            <a:endParaRPr lang="tr-TR" dirty="0"/>
          </a:p>
          <a:p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25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887097"/>
              </p:ext>
            </p:extLst>
          </p:nvPr>
        </p:nvGraphicFramePr>
        <p:xfrm>
          <a:off x="378374" y="546536"/>
          <a:ext cx="11109433" cy="4930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647">
                  <a:extLst>
                    <a:ext uri="{9D8B030D-6E8A-4147-A177-3AD203B41FA5}">
                      <a16:colId xmlns:a16="http://schemas.microsoft.com/office/drawing/2014/main" val="2763349661"/>
                    </a:ext>
                  </a:extLst>
                </a:gridCol>
                <a:gridCol w="2524755">
                  <a:extLst>
                    <a:ext uri="{9D8B030D-6E8A-4147-A177-3AD203B41FA5}">
                      <a16:colId xmlns:a16="http://schemas.microsoft.com/office/drawing/2014/main" val="3038610398"/>
                    </a:ext>
                  </a:extLst>
                </a:gridCol>
                <a:gridCol w="2677885">
                  <a:extLst>
                    <a:ext uri="{9D8B030D-6E8A-4147-A177-3AD203B41FA5}">
                      <a16:colId xmlns:a16="http://schemas.microsoft.com/office/drawing/2014/main" val="1765466838"/>
                    </a:ext>
                  </a:extLst>
                </a:gridCol>
                <a:gridCol w="2325146">
                  <a:extLst>
                    <a:ext uri="{9D8B030D-6E8A-4147-A177-3AD203B41FA5}">
                      <a16:colId xmlns:a16="http://schemas.microsoft.com/office/drawing/2014/main" val="3603656401"/>
                    </a:ext>
                  </a:extLst>
                </a:gridCol>
              </a:tblGrid>
              <a:tr h="4948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Hafta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Saat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effectLst/>
                        </a:rPr>
                        <a:t>Saat/Gün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594394"/>
                  </a:ext>
                </a:extLst>
              </a:tr>
              <a:tr h="49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2023-2024 V. DERS KURULU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9(TDP,TB +)</a:t>
                      </a:r>
                      <a:endParaRPr lang="tr-TR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177-155</a:t>
                      </a:r>
                      <a:endParaRPr lang="tr-TR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  <a:endParaRPr lang="tr-TR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6266423"/>
                  </a:ext>
                </a:extLst>
              </a:tr>
              <a:tr h="49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2022-2023 V. DERS KURULU 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9(PDÖ,TB +)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175-153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9656767"/>
                  </a:ext>
                </a:extLst>
              </a:tr>
              <a:tr h="49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V. DERS KURULU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8(TB +)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164-144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4,1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1730424"/>
                  </a:ext>
                </a:extLst>
              </a:tr>
              <a:tr h="49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 V. DERS KURULU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7(TB +)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159-145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4,5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4847034"/>
                  </a:ext>
                </a:extLst>
              </a:tr>
              <a:tr h="49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 V. DERS KURULU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(TB +)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160-144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4,0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726361"/>
                  </a:ext>
                </a:extLst>
              </a:tr>
              <a:tr h="49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 V. DERS KURULU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(TB -)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152-136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4,3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543661"/>
                  </a:ext>
                </a:extLst>
              </a:tr>
              <a:tr h="49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 V. DERS KURULU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7(PDÖ,TB +)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177-165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5,1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1621670"/>
                  </a:ext>
                </a:extLst>
              </a:tr>
              <a:tr h="49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 V. DERS KURULU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7(TB +)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161-145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4,6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6218922"/>
                  </a:ext>
                </a:extLst>
              </a:tr>
              <a:tr h="49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 V. DERS KURULU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7(TB +)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165-145</a:t>
                      </a:r>
                      <a:endParaRPr lang="tr-T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4,7</a:t>
                      </a:r>
                      <a:endParaRPr lang="tr-T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476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895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884784"/>
            <a:ext cx="10972800" cy="4973215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Hocaların anlatışı, ilgileri, donanımı (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Hocalar hastalıklarla ve klinikle bağdaştırdı,, bu şekilde daha da kalıcı olduğu düşüncesindeyim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Eğitici bir kuruldu (1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/>
          </a:p>
          <a:p>
            <a:endParaRPr lang="tr-TR" dirty="0"/>
          </a:p>
          <a:p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05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799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Derslerin ilişkili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olması,,,</a:t>
            </a:r>
            <a:r>
              <a:rPr lang="tr-TR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anlamamı</a:t>
            </a:r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kolaylaştırdı, derse ilgim hep canlı kaldı, ilintili olduğu için kafamda çoğu şey oturdu ve muhtemelen ilerde de unutmayacağım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Ezber gerektiren konular daha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azdı,,çalışmamı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anlamamı kolaylaştırdı. (1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Konuların ilgi çekici olması (1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sz="2400" dirty="0"/>
          </a:p>
          <a:p>
            <a:endParaRPr lang="tr-TR" dirty="0"/>
          </a:p>
          <a:p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084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799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endParaRPr lang="tr-TR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Kolaydı, </a:t>
            </a:r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diğer kurullara oranla daha basit bir kuruldu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(3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Yapılabilir bir sınavdı çalıştığımızın karşılığını alabildiğimizi düşünüyorum (1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Sınav </a:t>
            </a:r>
            <a:r>
              <a:rPr lang="tr-TR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ölçücülüğü</a:t>
            </a:r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gayet iyiydi.(1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197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799"/>
          </a:xfrm>
        </p:spPr>
        <p:txBody>
          <a:bodyPr>
            <a:normAutofit/>
          </a:bodyPr>
          <a:lstStyle/>
          <a:p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Normal,iyi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komite olması (1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Bitmesi (2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öğrenci)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 (7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öğrenci)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/>
          </a:p>
          <a:p>
            <a:endParaRPr lang="tr-TR" dirty="0"/>
          </a:p>
          <a:p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228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Özetle;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/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Ders programı dizaynı (32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Derslerin ilişkili olması (16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öğrenci)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Hocaların anlatışı, ilgileri, donanımı (16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dirty="0"/>
          </a:p>
          <a:p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4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65086"/>
            <a:ext cx="10972800" cy="5353651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Son kurul olması ve resmi tatillerin fazla olması,, çalışma düzenimi bozup ilgimi ve motivasyonumu azalttı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(1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Derslere ilginin azalması (1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Bahar dönemine denk gelmesi (1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Etkinlik olmaması (2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sz="2400" dirty="0"/>
          </a:p>
          <a:p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01054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4327" y="1504349"/>
            <a:ext cx="10972800" cy="5353651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Çok uzun süreye yayılmıştı  (4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pPr marL="0" indent="0">
              <a:buNone/>
            </a:pPr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Zaman boşluğu çok fazlaydı  (2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Finalle arasında çok az süre olması  (1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tr-T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haftayı kısıp final için çalışma zamanı verilebilirdi .1ve 3. sınıfların 3 haftalık çalışma zamanı var fakat bizim 2 hafta .Bu kurulda 1 hafta kısaltılıp finale eklenmesi gerekiyordu. Bizden sonrakiler için böyle yaparsanız çok daha verimli olur diye düşünüyorum. Saygılarımla arz ederim 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(3 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pPr lvl="1"/>
            <a:endParaRPr lang="tr-T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2400" dirty="0"/>
          </a:p>
          <a:p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8182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65086"/>
            <a:ext cx="10972800" cy="5353651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Tıbbi becerilerin 1 güne sığdırılması  (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5 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Tıbbi beceri sınavı ölçücü değil  (1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Tıbbi beceri sınavının uzun sürmesi  (2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Zıt paneller verimli değil  (1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2400" dirty="0"/>
          </a:p>
          <a:p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048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4955" y="1504349"/>
            <a:ext cx="10972800" cy="5353651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Pratik derslerin az olması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(1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Bazı derslerde konuların ders programında düzeni (1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Dersler ağırdı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(3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Dersler sıkıcıydı (3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Konu bütünlüğünün sağlanamaması. Derslerin birbirini desteklememesi (1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sz="2400" dirty="0"/>
          </a:p>
          <a:p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9575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3575" y="1686588"/>
            <a:ext cx="10972800" cy="5353651"/>
          </a:xfrm>
        </p:spPr>
        <p:txBody>
          <a:bodyPr>
            <a:normAutofit/>
          </a:bodyPr>
          <a:lstStyle/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Slaytların açıklayıcı olmaması (2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Bazı konularda slaytlar kendi içinde çelişen bilgiler içeriyordu,, sınavda zor duruma düşürdü (</a:t>
            </a:r>
            <a:r>
              <a:rPr lang="tr-TR" sz="2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 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Slaytların arka planında açık renk kullanmaları daha iyi olur lacivert siyah kırmızı gibi renkler kullanılınca yazılar arkalardan sıkıntılı okunuyor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(1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Slayt okunması, anlatılış şekli, ders süresinin kullanımı (5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sz="2400" dirty="0"/>
          </a:p>
          <a:p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194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VERİLERİ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893441"/>
              </p:ext>
            </p:extLst>
          </p:nvPr>
        </p:nvGraphicFramePr>
        <p:xfrm>
          <a:off x="1292772" y="1690686"/>
          <a:ext cx="9354207" cy="40794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76325">
                  <a:extLst>
                    <a:ext uri="{9D8B030D-6E8A-4147-A177-3AD203B41FA5}">
                      <a16:colId xmlns:a16="http://schemas.microsoft.com/office/drawing/2014/main" val="3228998275"/>
                    </a:ext>
                  </a:extLst>
                </a:gridCol>
                <a:gridCol w="3477882">
                  <a:extLst>
                    <a:ext uri="{9D8B030D-6E8A-4147-A177-3AD203B41FA5}">
                      <a16:colId xmlns:a16="http://schemas.microsoft.com/office/drawing/2014/main" val="735767529"/>
                    </a:ext>
                  </a:extLst>
                </a:gridCol>
              </a:tblGrid>
              <a:tr h="101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Sınava Giren Öğrenci Sayısı</a:t>
                      </a:r>
                      <a:endParaRPr lang="tr-TR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2043604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Sınava Girmeyen Öğrenci Sayısı</a:t>
                      </a:r>
                      <a:endParaRPr lang="tr-TR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(7 Devamsız)</a:t>
                      </a: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7543128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Toplam Soru Sayısı</a:t>
                      </a:r>
                      <a:endParaRPr lang="tr-TR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80t+20p</a:t>
                      </a: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2665292"/>
                  </a:ext>
                </a:extLst>
              </a:tr>
              <a:tr h="101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İptal Edilen Soru (Toplam)</a:t>
                      </a:r>
                      <a:endParaRPr lang="tr-TR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292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15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65086"/>
            <a:ext cx="10972800" cy="5353651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Bazı sorular ucu açık sorulardı (1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Bazı derslerin soruları ayrıntı, zordu, çeldiriciydi (</a:t>
            </a:r>
            <a:r>
              <a:rPr 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Zordu,, spot bilgi değil yorum odaklıydı (3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Slayt-anlatılan dışı soru vardı (2 öğrenci)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/>
          </a:p>
          <a:p>
            <a:endParaRPr lang="tr-TR" sz="28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4715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156997"/>
            <a:ext cx="10972800" cy="4879910"/>
          </a:xfrm>
        </p:spPr>
        <p:txBody>
          <a:bodyPr>
            <a:noAutofit/>
          </a:bodyPr>
          <a:lstStyle/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Çok olumsuz bir şey yoktu  (1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Yok (</a:t>
            </a:r>
            <a:r>
              <a:rPr 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tr-TR" sz="24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tr-T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Geçen kurul hakkında değil fakat genel bir olumsuzluktan bahsetmek istiyorum </a:t>
            </a:r>
            <a:b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Tüm yıl boyunca zaten çok ağır derslerle sürekli olarak uğraşıyoruz final sınavı da haliyle çok ağır oluyor </a:t>
            </a:r>
            <a:b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tr-T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 kadar ağır bir sınavda kolaylaştırmalara gidilmesi öğrencilerin daha efektif çalışması açısından iyi bir adım olabilir(finalde barajın kaldırılması gibi) (2 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  <a:endParaRPr lang="tr-T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0881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Özetle;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/>
          </a:p>
          <a:p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Yok  (18 </a:t>
            </a:r>
            <a:r>
              <a:rPr lang="tr-T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Sorular ayrıntı, zordu, çeldiriciydi  (8 </a:t>
            </a:r>
            <a:r>
              <a:rPr lang="tr-T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r>
              <a:rPr lang="tr-T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Çelişen bilgiler 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(7 </a:t>
            </a:r>
            <a:r>
              <a:rPr lang="tr-T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r>
              <a:rPr lang="tr-TR" sz="2800" dirty="0">
                <a:solidFill>
                  <a:srgbClr val="000000"/>
                </a:solidFill>
                <a:latin typeface="Arial" panose="020B0604020202020204" pitchFamily="34" charset="0"/>
              </a:rPr>
              <a:t>Tıbbi becerilerin 1 güne sığdırılması  (5 </a:t>
            </a:r>
            <a:r>
              <a:rPr lang="tr-T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öğrenci)</a:t>
            </a:r>
          </a:p>
          <a:p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800" dirty="0"/>
          </a:p>
          <a:p>
            <a:pPr marL="0" lvl="0" indent="0">
              <a:buNone/>
            </a:pPr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731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800" b="1" dirty="0"/>
              <a:t>TEŞEKKÜRLER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1980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90D4AB-F9E0-450F-612C-BF3A2DB7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AB326E2-AD2F-DCB2-C450-E59DE80A5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055072"/>
              </p:ext>
            </p:extLst>
          </p:nvPr>
        </p:nvGraphicFramePr>
        <p:xfrm>
          <a:off x="559837" y="365125"/>
          <a:ext cx="10916817" cy="6143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159">
                  <a:extLst>
                    <a:ext uri="{9D8B030D-6E8A-4147-A177-3AD203B41FA5}">
                      <a16:colId xmlns:a16="http://schemas.microsoft.com/office/drawing/2014/main" val="881239368"/>
                    </a:ext>
                  </a:extLst>
                </a:gridCol>
                <a:gridCol w="1163271">
                  <a:extLst>
                    <a:ext uri="{9D8B030D-6E8A-4147-A177-3AD203B41FA5}">
                      <a16:colId xmlns:a16="http://schemas.microsoft.com/office/drawing/2014/main" val="2570180921"/>
                    </a:ext>
                  </a:extLst>
                </a:gridCol>
                <a:gridCol w="847577">
                  <a:extLst>
                    <a:ext uri="{9D8B030D-6E8A-4147-A177-3AD203B41FA5}">
                      <a16:colId xmlns:a16="http://schemas.microsoft.com/office/drawing/2014/main" val="2703496784"/>
                    </a:ext>
                  </a:extLst>
                </a:gridCol>
                <a:gridCol w="1614890">
                  <a:extLst>
                    <a:ext uri="{9D8B030D-6E8A-4147-A177-3AD203B41FA5}">
                      <a16:colId xmlns:a16="http://schemas.microsoft.com/office/drawing/2014/main" val="2692501955"/>
                    </a:ext>
                  </a:extLst>
                </a:gridCol>
                <a:gridCol w="947101">
                  <a:extLst>
                    <a:ext uri="{9D8B030D-6E8A-4147-A177-3AD203B41FA5}">
                      <a16:colId xmlns:a16="http://schemas.microsoft.com/office/drawing/2014/main" val="3034173987"/>
                    </a:ext>
                  </a:extLst>
                </a:gridCol>
                <a:gridCol w="1228556">
                  <a:extLst>
                    <a:ext uri="{9D8B030D-6E8A-4147-A177-3AD203B41FA5}">
                      <a16:colId xmlns:a16="http://schemas.microsoft.com/office/drawing/2014/main" val="1880447246"/>
                    </a:ext>
                  </a:extLst>
                </a:gridCol>
                <a:gridCol w="970645">
                  <a:extLst>
                    <a:ext uri="{9D8B030D-6E8A-4147-A177-3AD203B41FA5}">
                      <a16:colId xmlns:a16="http://schemas.microsoft.com/office/drawing/2014/main" val="2326054948"/>
                    </a:ext>
                  </a:extLst>
                </a:gridCol>
                <a:gridCol w="1424398">
                  <a:extLst>
                    <a:ext uri="{9D8B030D-6E8A-4147-A177-3AD203B41FA5}">
                      <a16:colId xmlns:a16="http://schemas.microsoft.com/office/drawing/2014/main" val="2242092189"/>
                    </a:ext>
                  </a:extLst>
                </a:gridCol>
                <a:gridCol w="798348">
                  <a:extLst>
                    <a:ext uri="{9D8B030D-6E8A-4147-A177-3AD203B41FA5}">
                      <a16:colId xmlns:a16="http://schemas.microsoft.com/office/drawing/2014/main" val="1965348443"/>
                    </a:ext>
                  </a:extLst>
                </a:gridCol>
                <a:gridCol w="1324872">
                  <a:extLst>
                    <a:ext uri="{9D8B030D-6E8A-4147-A177-3AD203B41FA5}">
                      <a16:colId xmlns:a16="http://schemas.microsoft.com/office/drawing/2014/main" val="116372793"/>
                    </a:ext>
                  </a:extLst>
                </a:gridCol>
              </a:tblGrid>
              <a:tr h="726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Teorik Sınav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(80 Puan)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Anatomi</a:t>
                      </a:r>
                      <a:br>
                        <a:rPr lang="tr-TR" sz="2000" dirty="0">
                          <a:effectLst/>
                        </a:rPr>
                      </a:br>
                      <a:r>
                        <a:rPr lang="tr-TR" sz="2000" dirty="0">
                          <a:effectLst/>
                        </a:rPr>
                        <a:t>Pratik Sınav 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(6 Puan)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Histoloji-Embriyoloji</a:t>
                      </a:r>
                      <a:br>
                        <a:rPr lang="tr-TR" sz="2000" dirty="0">
                          <a:effectLst/>
                        </a:rPr>
                      </a:br>
                      <a:r>
                        <a:rPr lang="tr-TR" sz="2000" dirty="0">
                          <a:effectLst/>
                        </a:rPr>
                        <a:t>Pratik Sınav 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(9 Puan)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Tıbbi Beceriler</a:t>
                      </a:r>
                      <a:br>
                        <a:rPr lang="tr-TR" sz="2000" dirty="0">
                          <a:effectLst/>
                        </a:rPr>
                      </a:br>
                      <a:r>
                        <a:rPr lang="tr-TR" sz="2000" dirty="0">
                          <a:effectLst/>
                        </a:rPr>
                        <a:t>Pratik Sınav 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(5 Puan)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53382"/>
                  </a:ext>
                </a:extLst>
              </a:tr>
              <a:tr h="484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S.No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effectLst/>
                        </a:rPr>
                        <a:t>Ö.No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Girdi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Girmedi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Girdi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Girmedi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Girdi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Girmedi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Girdi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Sınava Girmedi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959733581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220***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3596109838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220***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1965804527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220***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</a:rPr>
                        <a:t>Girmedi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4180064347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220***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1485363545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220***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3733843318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220***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2720165253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220***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1406054655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220***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1148204363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230***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1045037392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230***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√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491930053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210***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2491048538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210***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100834034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210***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Girmedi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308780197"/>
                  </a:ext>
                </a:extLst>
              </a:tr>
              <a:tr h="317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156***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Devamsız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</a:rPr>
                        <a:t>Devamsız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34" marR="40034" marT="0" marB="0" anchor="ctr"/>
                </a:tc>
                <a:extLst>
                  <a:ext uri="{0D108BD9-81ED-4DB2-BD59-A6C34878D82A}">
                    <a16:rowId xmlns:a16="http://schemas.microsoft.com/office/drawing/2014/main" val="217927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63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cap="al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Sınav sorularının dağılımı 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184452"/>
              </p:ext>
            </p:extLst>
          </p:nvPr>
        </p:nvGraphicFramePr>
        <p:xfrm>
          <a:off x="672663" y="1786756"/>
          <a:ext cx="10541875" cy="4231087"/>
        </p:xfrm>
        <a:graphic>
          <a:graphicData uri="http://schemas.openxmlformats.org/drawingml/2006/table">
            <a:tbl>
              <a:tblPr bandRow="1"/>
              <a:tblGrid>
                <a:gridCol w="3752192">
                  <a:extLst>
                    <a:ext uri="{9D8B030D-6E8A-4147-A177-3AD203B41FA5}">
                      <a16:colId xmlns:a16="http://schemas.microsoft.com/office/drawing/2014/main" val="3694184642"/>
                    </a:ext>
                  </a:extLst>
                </a:gridCol>
                <a:gridCol w="2028497">
                  <a:extLst>
                    <a:ext uri="{9D8B030D-6E8A-4147-A177-3AD203B41FA5}">
                      <a16:colId xmlns:a16="http://schemas.microsoft.com/office/drawing/2014/main" val="2599552363"/>
                    </a:ext>
                  </a:extLst>
                </a:gridCol>
                <a:gridCol w="2328537">
                  <a:extLst>
                    <a:ext uri="{9D8B030D-6E8A-4147-A177-3AD203B41FA5}">
                      <a16:colId xmlns:a16="http://schemas.microsoft.com/office/drawing/2014/main" val="3764476656"/>
                    </a:ext>
                  </a:extLst>
                </a:gridCol>
                <a:gridCol w="2432649">
                  <a:extLst>
                    <a:ext uri="{9D8B030D-6E8A-4147-A177-3AD203B41FA5}">
                      <a16:colId xmlns:a16="http://schemas.microsoft.com/office/drawing/2014/main" val="2502582105"/>
                    </a:ext>
                  </a:extLst>
                </a:gridCol>
              </a:tblGrid>
              <a:tr h="828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Pratik 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+Pratik Puan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278955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/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Fizyoloji (1-34)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236111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/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Histoloji-Embriyoloji (35-45)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71527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/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Anatomi (46-57)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680829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/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Biyokimya (58-80)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588305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Tıbbi Beceriler (Pratik)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588225"/>
                  </a:ext>
                </a:extLst>
              </a:tr>
              <a:tr h="546791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 TOPLAM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503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9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0806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ORTALAMA</a:t>
            </a:r>
          </a:p>
        </p:txBody>
      </p:sp>
      <p:graphicFrame>
        <p:nvGraphicFramePr>
          <p:cNvPr id="9" name="İçerik Yer Tutucusu 8">
            <a:extLst>
              <a:ext uri="{FF2B5EF4-FFF2-40B4-BE49-F238E27FC236}">
                <a16:creationId xmlns:a16="http://schemas.microsoft.com/office/drawing/2014/main" id="{5EAEDE57-EE6D-ECC5-57F9-E7AF244AE7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474551"/>
              </p:ext>
            </p:extLst>
          </p:nvPr>
        </p:nvGraphicFramePr>
        <p:xfrm>
          <a:off x="838200" y="1446245"/>
          <a:ext cx="10515600" cy="3900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1476">
                  <a:extLst>
                    <a:ext uri="{9D8B030D-6E8A-4147-A177-3AD203B41FA5}">
                      <a16:colId xmlns:a16="http://schemas.microsoft.com/office/drawing/2014/main" val="520519086"/>
                    </a:ext>
                  </a:extLst>
                </a:gridCol>
                <a:gridCol w="1634124">
                  <a:extLst>
                    <a:ext uri="{9D8B030D-6E8A-4147-A177-3AD203B41FA5}">
                      <a16:colId xmlns:a16="http://schemas.microsoft.com/office/drawing/2014/main" val="572601667"/>
                    </a:ext>
                  </a:extLst>
                </a:gridCol>
              </a:tblGrid>
              <a:tr h="7124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DÖNEM İÇİ KURULLARDA BAŞARI DURUMU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>
                          <a:effectLst/>
                        </a:rPr>
                        <a:t>PUAN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244265"/>
                  </a:ext>
                </a:extLst>
              </a:tr>
              <a:tr h="4953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>
                          <a:effectLst/>
                        </a:rPr>
                        <a:t>V. KURUL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</a:rPr>
                        <a:t>76,98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8753966"/>
                  </a:ext>
                </a:extLst>
              </a:tr>
              <a:tr h="4953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>
                          <a:effectLst/>
                        </a:rPr>
                        <a:t>IV. KURUL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</a:rPr>
                        <a:t>70,63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2192896"/>
                  </a:ext>
                </a:extLst>
              </a:tr>
              <a:tr h="4953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>
                          <a:effectLst/>
                        </a:rPr>
                        <a:t>III. KURUL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</a:rPr>
                        <a:t>54,64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279818"/>
                  </a:ext>
                </a:extLst>
              </a:tr>
              <a:tr h="4953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>
                          <a:effectLst/>
                        </a:rPr>
                        <a:t>II. KURUL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</a:rPr>
                        <a:t>71,28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8779300"/>
                  </a:ext>
                </a:extLst>
              </a:tr>
              <a:tr h="4953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>
                          <a:effectLst/>
                        </a:rPr>
                        <a:t>I. KURUL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</a:rPr>
                        <a:t>61,77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0734181"/>
                  </a:ext>
                </a:extLst>
              </a:tr>
              <a:tr h="7111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>
                          <a:effectLst/>
                        </a:rPr>
                        <a:t>GENEL ORTALAMA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67,06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0523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96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0806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ORTALAMA</a:t>
            </a:r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C2B1658D-9AF5-8F33-19E2-0215D2798F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4482" y="945933"/>
          <a:ext cx="10719318" cy="5618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8685">
                  <a:extLst>
                    <a:ext uri="{9D8B030D-6E8A-4147-A177-3AD203B41FA5}">
                      <a16:colId xmlns:a16="http://schemas.microsoft.com/office/drawing/2014/main" val="2213452112"/>
                    </a:ext>
                  </a:extLst>
                </a:gridCol>
                <a:gridCol w="1640633">
                  <a:extLst>
                    <a:ext uri="{9D8B030D-6E8A-4147-A177-3AD203B41FA5}">
                      <a16:colId xmlns:a16="http://schemas.microsoft.com/office/drawing/2014/main" val="1470315302"/>
                    </a:ext>
                  </a:extLst>
                </a:gridCol>
              </a:tblGrid>
              <a:tr h="531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YILLARA GÖRE İLGİLİ KURULDAKİ BAŞARI DURUMU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>
                          <a:effectLst/>
                        </a:rPr>
                        <a:t>PUAN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8288325"/>
                  </a:ext>
                </a:extLst>
              </a:tr>
              <a:tr h="516577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2023-2024 V. DERS KURULU GENEL ORTALAMA         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</a:rPr>
                        <a:t>76,98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792417"/>
                  </a:ext>
                </a:extLst>
              </a:tr>
              <a:tr h="516577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u="sng" kern="1200" dirty="0">
                          <a:effectLst/>
                        </a:rPr>
                        <a:t>2022-2023 V. DERS KURULU GENEL ORTALAMA         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u="sng">
                          <a:effectLst/>
                        </a:rPr>
                        <a:t>77,06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7244756"/>
                  </a:ext>
                </a:extLst>
              </a:tr>
              <a:tr h="516577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2021-2022 V. DERS KURULU GENEL ORTALAMA         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>
                          <a:effectLst/>
                        </a:rPr>
                        <a:t>69,36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5408284"/>
                  </a:ext>
                </a:extLst>
              </a:tr>
              <a:tr h="516577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u="sng" kern="1200" dirty="0">
                          <a:effectLst/>
                        </a:rPr>
                        <a:t>2020-2021 V.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u="sng">
                          <a:effectLst/>
                        </a:rPr>
                        <a:t>78,05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7953754"/>
                  </a:ext>
                </a:extLst>
              </a:tr>
              <a:tr h="516577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u="sng" kern="1200" dirty="0">
                          <a:effectLst/>
                        </a:rPr>
                        <a:t>2019-2020 V.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u="sng">
                          <a:effectLst/>
                        </a:rPr>
                        <a:t>81,41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5023681"/>
                  </a:ext>
                </a:extLst>
              </a:tr>
              <a:tr h="516577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2018-2019 V.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</a:rPr>
                        <a:t>74,10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6034534"/>
                  </a:ext>
                </a:extLst>
              </a:tr>
              <a:tr h="516577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2017-2018 V.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</a:rPr>
                        <a:t>70,84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5182908"/>
                  </a:ext>
                </a:extLst>
              </a:tr>
              <a:tr h="516577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>
                          <a:effectLst/>
                        </a:rPr>
                        <a:t>2016-2017 V. DERS KURULU GENEL ORTALAMA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</a:rPr>
                        <a:t>77,50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4788070"/>
                  </a:ext>
                </a:extLst>
              </a:tr>
              <a:tr h="516577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2015-2016 V.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</a:rPr>
                        <a:t>77,07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2249083"/>
                  </a:ext>
                </a:extLst>
              </a:tr>
              <a:tr h="4370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dirty="0">
                          <a:effectLst/>
                        </a:rPr>
                        <a:t>*Online olmayan sınavların ortalaması 74,31’dir.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353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958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2B9A66A9-03E4-16C4-D8C0-5217F2A19A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260714"/>
              </p:ext>
            </p:extLst>
          </p:nvPr>
        </p:nvGraphicFramePr>
        <p:xfrm>
          <a:off x="597158" y="214603"/>
          <a:ext cx="10982130" cy="589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375">
                  <a:extLst>
                    <a:ext uri="{9D8B030D-6E8A-4147-A177-3AD203B41FA5}">
                      <a16:colId xmlns:a16="http://schemas.microsoft.com/office/drawing/2014/main" val="4255754578"/>
                    </a:ext>
                  </a:extLst>
                </a:gridCol>
                <a:gridCol w="2156002">
                  <a:extLst>
                    <a:ext uri="{9D8B030D-6E8A-4147-A177-3AD203B41FA5}">
                      <a16:colId xmlns:a16="http://schemas.microsoft.com/office/drawing/2014/main" val="3605008382"/>
                    </a:ext>
                  </a:extLst>
                </a:gridCol>
                <a:gridCol w="2002777">
                  <a:extLst>
                    <a:ext uri="{9D8B030D-6E8A-4147-A177-3AD203B41FA5}">
                      <a16:colId xmlns:a16="http://schemas.microsoft.com/office/drawing/2014/main" val="1519342135"/>
                    </a:ext>
                  </a:extLst>
                </a:gridCol>
                <a:gridCol w="1473557">
                  <a:extLst>
                    <a:ext uri="{9D8B030D-6E8A-4147-A177-3AD203B41FA5}">
                      <a16:colId xmlns:a16="http://schemas.microsoft.com/office/drawing/2014/main" val="3443389551"/>
                    </a:ext>
                  </a:extLst>
                </a:gridCol>
                <a:gridCol w="1694157">
                  <a:extLst>
                    <a:ext uri="{9D8B030D-6E8A-4147-A177-3AD203B41FA5}">
                      <a16:colId xmlns:a16="http://schemas.microsoft.com/office/drawing/2014/main" val="3330568197"/>
                    </a:ext>
                  </a:extLst>
                </a:gridCol>
                <a:gridCol w="1971262">
                  <a:extLst>
                    <a:ext uri="{9D8B030D-6E8A-4147-A177-3AD203B41FA5}">
                      <a16:colId xmlns:a16="http://schemas.microsoft.com/office/drawing/2014/main" val="102299705"/>
                    </a:ext>
                  </a:extLst>
                </a:gridCol>
              </a:tblGrid>
              <a:tr h="44661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YILLARA GÖRE DÖNEM İÇİ KURULLARDA BAŞARI DURUMU GENEL ORTALAMA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086889"/>
                  </a:ext>
                </a:extLst>
              </a:tr>
              <a:tr h="1102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PUAN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(2019-2020)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(n=153)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PUAN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(2020-2021)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(n=238)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PUAN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(2021-2022)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(n=186)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PUAN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(2022-2023)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(n=213)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PUAN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(2023-2024)</a:t>
                      </a:r>
                      <a:endParaRPr lang="tr-TR" sz="2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(n= 305)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5727212"/>
                  </a:ext>
                </a:extLst>
              </a:tr>
              <a:tr h="446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V. KURUL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u="sng" kern="1200">
                          <a:effectLst/>
                        </a:rPr>
                        <a:t>81,41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u="sng" kern="1200" dirty="0">
                          <a:effectLst/>
                        </a:rPr>
                        <a:t>78,05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69,36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u="sng" kern="1200" dirty="0">
                          <a:effectLst/>
                        </a:rPr>
                        <a:t>77,06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76,98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8121029"/>
                  </a:ext>
                </a:extLst>
              </a:tr>
              <a:tr h="446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IV.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u="sng" kern="1200">
                          <a:effectLst/>
                        </a:rPr>
                        <a:t>89,56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u="sng" kern="1200" dirty="0">
                          <a:effectLst/>
                        </a:rPr>
                        <a:t>78,22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75,00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u="sng" kern="1200">
                          <a:effectLst/>
                        </a:rPr>
                        <a:t>85,56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70,63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5013962"/>
                  </a:ext>
                </a:extLst>
              </a:tr>
              <a:tr h="446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III.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64,14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u="sng" kern="1200">
                          <a:effectLst/>
                        </a:rPr>
                        <a:t>72,85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56,10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67,00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54,64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5090664"/>
                  </a:ext>
                </a:extLst>
              </a:tr>
              <a:tr h="446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II.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77,48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u="sng" kern="1200" dirty="0">
                          <a:effectLst/>
                        </a:rPr>
                        <a:t>72,75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62,71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74,06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71,28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5192994"/>
                  </a:ext>
                </a:extLst>
              </a:tr>
              <a:tr h="446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I. KURUL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63,85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u="sng" kern="1200" dirty="0">
                          <a:effectLst/>
                        </a:rPr>
                        <a:t>69,46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45,85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70,14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61,77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7968474"/>
                  </a:ext>
                </a:extLst>
              </a:tr>
              <a:tr h="7711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Genel Ortalama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75,29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74,27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61,80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74,76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64,58→67,06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2673656"/>
                  </a:ext>
                </a:extLst>
              </a:tr>
              <a:tr h="446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 err="1">
                          <a:effectLst/>
                        </a:rPr>
                        <a:t>Finalsiz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42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105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17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55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42→58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5718248"/>
                  </a:ext>
                </a:extLst>
              </a:tr>
              <a:tr h="446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Geçen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150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227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130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210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203→219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9325741"/>
                  </a:ext>
                </a:extLst>
              </a:tr>
              <a:tr h="446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Kalan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kern="1200">
                          <a:effectLst/>
                        </a:rPr>
                        <a:t>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kern="1200">
                          <a:effectLst/>
                        </a:rPr>
                        <a:t>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kern="1200">
                          <a:effectLst/>
                        </a:rPr>
                        <a:t>56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102→86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9050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675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algn="just">
          <a:lnSpc>
            <a:spcPct val="115000"/>
          </a:lnSpc>
          <a:spcAft>
            <a:spcPts val="1000"/>
          </a:spcAft>
          <a:defRPr b="1">
            <a:solidFill>
              <a:srgbClr val="FF0000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2705</Words>
  <Application>Microsoft Office PowerPoint</Application>
  <PresentationFormat>Geniş ekran</PresentationFormat>
  <Paragraphs>1329</Paragraphs>
  <Slides>43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43</vt:i4>
      </vt:variant>
    </vt:vector>
  </HeadingPairs>
  <TitlesOfParts>
    <vt:vector size="55" baseType="lpstr">
      <vt:lpstr>Arial</vt:lpstr>
      <vt:lpstr>Arial Black</vt:lpstr>
      <vt:lpstr>Arial TUR</vt:lpstr>
      <vt:lpstr>Calibri</vt:lpstr>
      <vt:lpstr>Calibri Light</vt:lpstr>
      <vt:lpstr>Cambria</vt:lpstr>
      <vt:lpstr>Cambria Math</vt:lpstr>
      <vt:lpstr>Times New Roman</vt:lpstr>
      <vt:lpstr>Office Teması</vt:lpstr>
      <vt:lpstr>Ofis Teması</vt:lpstr>
      <vt:lpstr>1_Ofis Teması</vt:lpstr>
      <vt:lpstr>2_Ofis Teması</vt:lpstr>
      <vt:lpstr>2023 – 2024 EĞİTİM YILI 2. SINIF 5. KURUL DEĞERLENDİRME </vt:lpstr>
      <vt:lpstr>PowerPoint Sunusu</vt:lpstr>
      <vt:lpstr>PowerPoint Sunusu</vt:lpstr>
      <vt:lpstr>SINAV VERİLERİ</vt:lpstr>
      <vt:lpstr>PowerPoint Sunusu</vt:lpstr>
      <vt:lpstr>Sınav sorularının dağılımı </vt:lpstr>
      <vt:lpstr>ORTALAMA</vt:lpstr>
      <vt:lpstr>ORTALAMA</vt:lpstr>
      <vt:lpstr>PowerPoint Sunusu</vt:lpstr>
      <vt:lpstr>PUANLAMA</vt:lpstr>
      <vt:lpstr>PUANLAMA</vt:lpstr>
      <vt:lpstr>PowerPoint Sunusu</vt:lpstr>
      <vt:lpstr>PowerPoint Sunusu</vt:lpstr>
      <vt:lpstr>BARAJA TAKILAN ÖĞRENCİ SAYISI: (DERS GRUPLARINA GÖRE)</vt:lpstr>
      <vt:lpstr>EN FAZLA DOĞRU  VE YANLIŞ CEVAPLANAN SORULAR </vt:lpstr>
      <vt:lpstr>EN FAZLA DOĞRU CEVAPLANAN SORU-1</vt:lpstr>
      <vt:lpstr>EN FAZLA DOĞRU CEVAPLANAN SORU-2</vt:lpstr>
      <vt:lpstr>EN FAZLA YANLIŞ CEVAPLANAN SORU</vt:lpstr>
      <vt:lpstr>DERS BAZINDA EN FAZLA DOĞRU VE YANLIŞ CEVAPLANAN SORULAR  </vt:lpstr>
      <vt:lpstr>GÜVENİRLİK</vt:lpstr>
      <vt:lpstr>SINAV ZORLUK İNDEKSİ </vt:lpstr>
      <vt:lpstr>SORULARIN NİTELİĞİ</vt:lpstr>
      <vt:lpstr>PowerPoint Sunusu</vt:lpstr>
      <vt:lpstr>PowerPoint Sunusu</vt:lpstr>
      <vt:lpstr>PowerPoint Sunusu</vt:lpstr>
      <vt:lpstr>PowerPoint Sunusu</vt:lpstr>
      <vt:lpstr>PowerPoint Sunusu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EĞİTİM YILI 3. SINIF 1. KURUL SINAV ANALİZİ</dc:title>
  <dc:creator>azmi's</dc:creator>
  <cp:lastModifiedBy>hp</cp:lastModifiedBy>
  <cp:revision>1253</cp:revision>
  <dcterms:created xsi:type="dcterms:W3CDTF">2022-10-27T00:48:35Z</dcterms:created>
  <dcterms:modified xsi:type="dcterms:W3CDTF">2025-05-06T09:40:29Z</dcterms:modified>
</cp:coreProperties>
</file>