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7" r:id="rId5"/>
    <p:sldId id="380" r:id="rId6"/>
    <p:sldId id="319" r:id="rId7"/>
    <p:sldId id="259" r:id="rId8"/>
    <p:sldId id="381" r:id="rId9"/>
    <p:sldId id="321" r:id="rId10"/>
    <p:sldId id="322" r:id="rId11"/>
    <p:sldId id="382" r:id="rId12"/>
    <p:sldId id="329" r:id="rId13"/>
    <p:sldId id="323" r:id="rId14"/>
    <p:sldId id="301" r:id="rId15"/>
    <p:sldId id="262" r:id="rId16"/>
    <p:sldId id="383" r:id="rId17"/>
    <p:sldId id="265" r:id="rId18"/>
    <p:sldId id="267" r:id="rId19"/>
    <p:sldId id="324" r:id="rId20"/>
    <p:sldId id="384" r:id="rId21"/>
    <p:sldId id="269" r:id="rId22"/>
    <p:sldId id="266" r:id="rId23"/>
    <p:sldId id="271" r:id="rId24"/>
    <p:sldId id="272" r:id="rId25"/>
    <p:sldId id="273" r:id="rId26"/>
    <p:sldId id="284" r:id="rId27"/>
    <p:sldId id="326" r:id="rId28"/>
    <p:sldId id="285" r:id="rId29"/>
    <p:sldId id="327" r:id="rId30"/>
    <p:sldId id="325" r:id="rId31"/>
    <p:sldId id="389" r:id="rId32"/>
    <p:sldId id="388" r:id="rId33"/>
    <p:sldId id="386" r:id="rId34"/>
    <p:sldId id="387" r:id="rId35"/>
    <p:sldId id="360" r:id="rId36"/>
    <p:sldId id="385" r:id="rId37"/>
    <p:sldId id="399" r:id="rId38"/>
    <p:sldId id="397" r:id="rId39"/>
    <p:sldId id="396" r:id="rId40"/>
    <p:sldId id="395" r:id="rId41"/>
    <p:sldId id="394" r:id="rId42"/>
    <p:sldId id="393" r:id="rId43"/>
    <p:sldId id="392" r:id="rId44"/>
    <p:sldId id="316" r:id="rId45"/>
    <p:sldId id="400" r:id="rId46"/>
    <p:sldId id="256" r:id="rId4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B4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6966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1476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4604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4662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2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364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2629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10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5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8944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0824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4351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825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25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4642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527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075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9013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4630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96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43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68591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147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0252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2399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6432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9794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184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32499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631224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7755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930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5938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89323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126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32486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526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34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8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131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463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62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0296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4B4-ACE4-4A9A-86EA-223E88BE116D}" type="datetimeFigureOut">
              <a:rPr lang="tr-TR" smtClean="0"/>
              <a:t>6.05.2025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CEB91-1718-4286-96E7-5A9D70E0A56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9936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836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8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23720DD-5B6D-40BF-8493-A6B52D484E6B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6.05.2025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302176B-0E47-46AC-8F43-DAB4B8A37D06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616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700" b="1" dirty="0"/>
              <a:t>2023 – 2024 EĞİTİM YILI 2. SINIF 5. KURUL DEĞERLENDİRME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dirty="0"/>
              <a:t>Dr. Hatice Nur LALE</a:t>
            </a:r>
            <a:br>
              <a:rPr lang="tr-TR" dirty="0"/>
            </a:br>
            <a:r>
              <a:rPr lang="tr-TR" dirty="0"/>
              <a:t>FÜ TEAD </a:t>
            </a:r>
          </a:p>
        </p:txBody>
      </p:sp>
    </p:spTree>
    <p:extLst>
      <p:ext uri="{BB962C8B-B14F-4D97-AF65-F5344CB8AC3E}">
        <p14:creationId xmlns:p14="http://schemas.microsoft.com/office/powerpoint/2010/main" val="4120771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22586" y="585842"/>
            <a:ext cx="10515600" cy="486213"/>
          </a:xfrm>
        </p:spPr>
        <p:txBody>
          <a:bodyPr>
            <a:noAutofit/>
          </a:bodyPr>
          <a:lstStyle/>
          <a:p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PUANLAMA</a:t>
            </a:r>
            <a:endParaRPr lang="tr-TR" sz="3600" dirty="0"/>
          </a:p>
        </p:txBody>
      </p:sp>
      <p:graphicFrame>
        <p:nvGraphicFramePr>
          <p:cNvPr id="7" name="İçerik Yer Tutucusu 6">
            <a:extLst>
              <a:ext uri="{FF2B5EF4-FFF2-40B4-BE49-F238E27FC236}">
                <a16:creationId xmlns:a16="http://schemas.microsoft.com/office/drawing/2014/main" id="{D5B6F6A6-037C-5E39-60C2-4A543CF257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425842"/>
              </p:ext>
            </p:extLst>
          </p:nvPr>
        </p:nvGraphicFramePr>
        <p:xfrm>
          <a:off x="373224" y="1576873"/>
          <a:ext cx="11215395" cy="4561931"/>
        </p:xfrm>
        <a:graphic>
          <a:graphicData uri="http://schemas.openxmlformats.org/drawingml/2006/table">
            <a:tbl>
              <a:tblPr firstRow="1" firstCol="1" bandRow="1"/>
              <a:tblGrid>
                <a:gridCol w="1529780">
                  <a:extLst>
                    <a:ext uri="{9D8B030D-6E8A-4147-A177-3AD203B41FA5}">
                      <a16:colId xmlns:a16="http://schemas.microsoft.com/office/drawing/2014/main" val="3983587172"/>
                    </a:ext>
                  </a:extLst>
                </a:gridCol>
                <a:gridCol w="1339119">
                  <a:extLst>
                    <a:ext uri="{9D8B030D-6E8A-4147-A177-3AD203B41FA5}">
                      <a16:colId xmlns:a16="http://schemas.microsoft.com/office/drawing/2014/main" val="3587440473"/>
                    </a:ext>
                  </a:extLst>
                </a:gridCol>
                <a:gridCol w="1500620">
                  <a:extLst>
                    <a:ext uri="{9D8B030D-6E8A-4147-A177-3AD203B41FA5}">
                      <a16:colId xmlns:a16="http://schemas.microsoft.com/office/drawing/2014/main" val="3279902016"/>
                    </a:ext>
                  </a:extLst>
                </a:gridCol>
                <a:gridCol w="1693525">
                  <a:extLst>
                    <a:ext uri="{9D8B030D-6E8A-4147-A177-3AD203B41FA5}">
                      <a16:colId xmlns:a16="http://schemas.microsoft.com/office/drawing/2014/main" val="3301996220"/>
                    </a:ext>
                  </a:extLst>
                </a:gridCol>
                <a:gridCol w="1722684">
                  <a:extLst>
                    <a:ext uri="{9D8B030D-6E8A-4147-A177-3AD203B41FA5}">
                      <a16:colId xmlns:a16="http://schemas.microsoft.com/office/drawing/2014/main" val="496834832"/>
                    </a:ext>
                  </a:extLst>
                </a:gridCol>
                <a:gridCol w="1715955">
                  <a:extLst>
                    <a:ext uri="{9D8B030D-6E8A-4147-A177-3AD203B41FA5}">
                      <a16:colId xmlns:a16="http://schemas.microsoft.com/office/drawing/2014/main" val="1859991067"/>
                    </a:ext>
                  </a:extLst>
                </a:gridCol>
                <a:gridCol w="1713712">
                  <a:extLst>
                    <a:ext uri="{9D8B030D-6E8A-4147-A177-3AD203B41FA5}">
                      <a16:colId xmlns:a16="http://schemas.microsoft.com/office/drawing/2014/main" val="568080537"/>
                    </a:ext>
                  </a:extLst>
                </a:gridCol>
              </a:tblGrid>
              <a:tr h="11592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Barajlı Nota Göre Dağılım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Toplam Not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 Not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 Not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 Not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(Anatomi)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 Not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(Histoloji-Embriyoloji)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 Not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(Tıbbi Beceri)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878227"/>
                  </a:ext>
                </a:extLst>
              </a:tr>
              <a:tr h="269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Sınav Puanlaması: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774051"/>
                  </a:ext>
                </a:extLst>
              </a:tr>
              <a:tr h="623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Yüksek Not: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97,94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KİŞİ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 KİŞİ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 KİŞİ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188 KİŞİ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 KİŞİ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82162"/>
                  </a:ext>
                </a:extLst>
              </a:tr>
              <a:tr h="623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Düşük Not: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KİŞİ*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KİŞİ*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-2,4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KİŞİ**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-3,6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KİŞİ***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KİŞİ***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487456"/>
                  </a:ext>
                </a:extLst>
              </a:tr>
              <a:tr h="269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76,98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59,07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18,07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4,71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8,47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340349"/>
                  </a:ext>
                </a:extLst>
              </a:tr>
              <a:tr h="269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Başarı 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76,98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73,84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90,35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78,50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94,11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054113"/>
                  </a:ext>
                </a:extLst>
              </a:tr>
              <a:tr h="269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954044"/>
                  </a:ext>
                </a:extLst>
              </a:tr>
              <a:tr h="269678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 Aynı öğrenciler **Bunlardan 3 kişi sınava girmedi.  ***Bu kişiler ilgili pratik sınava girmedi.</a:t>
                      </a: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A2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464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2626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4378"/>
          </a:xfrm>
        </p:spPr>
        <p:txBody>
          <a:bodyPr>
            <a:normAutofit fontScale="90000"/>
          </a:bodyPr>
          <a:lstStyle/>
          <a:p>
            <a:r>
              <a:rPr lang="tr-TR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PUANLAMA</a:t>
            </a:r>
            <a:endParaRPr lang="tr-TR" dirty="0"/>
          </a:p>
        </p:txBody>
      </p:sp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F6584EC8-CDDE-D08E-77B7-96F5889248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3127865"/>
              </p:ext>
            </p:extLst>
          </p:nvPr>
        </p:nvGraphicFramePr>
        <p:xfrm>
          <a:off x="335902" y="1296955"/>
          <a:ext cx="11430001" cy="4946256"/>
        </p:xfrm>
        <a:graphic>
          <a:graphicData uri="http://schemas.openxmlformats.org/drawingml/2006/table">
            <a:tbl>
              <a:tblPr firstRow="1" firstCol="1" bandRow="1"/>
              <a:tblGrid>
                <a:gridCol w="1559052">
                  <a:extLst>
                    <a:ext uri="{9D8B030D-6E8A-4147-A177-3AD203B41FA5}">
                      <a16:colId xmlns:a16="http://schemas.microsoft.com/office/drawing/2014/main" val="3835313102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665199796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973593950"/>
                    </a:ext>
                  </a:extLst>
                </a:gridCol>
                <a:gridCol w="1744219">
                  <a:extLst>
                    <a:ext uri="{9D8B030D-6E8A-4147-A177-3AD203B41FA5}">
                      <a16:colId xmlns:a16="http://schemas.microsoft.com/office/drawing/2014/main" val="3804046189"/>
                    </a:ext>
                  </a:extLst>
                </a:gridCol>
                <a:gridCol w="1748790">
                  <a:extLst>
                    <a:ext uri="{9D8B030D-6E8A-4147-A177-3AD203B41FA5}">
                      <a16:colId xmlns:a16="http://schemas.microsoft.com/office/drawing/2014/main" val="2192315061"/>
                    </a:ext>
                  </a:extLst>
                </a:gridCol>
                <a:gridCol w="1751076">
                  <a:extLst>
                    <a:ext uri="{9D8B030D-6E8A-4147-A177-3AD203B41FA5}">
                      <a16:colId xmlns:a16="http://schemas.microsoft.com/office/drawing/2014/main" val="1685091819"/>
                    </a:ext>
                  </a:extLst>
                </a:gridCol>
                <a:gridCol w="1746504">
                  <a:extLst>
                    <a:ext uri="{9D8B030D-6E8A-4147-A177-3AD203B41FA5}">
                      <a16:colId xmlns:a16="http://schemas.microsoft.com/office/drawing/2014/main" val="1749162250"/>
                    </a:ext>
                  </a:extLst>
                </a:gridCol>
              </a:tblGrid>
              <a:tr h="11569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Ham nota göre dağılım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Toplam Not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 Not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 Not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 Not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(Anatomi)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 Not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(Histoloji-Embriyoloji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 Not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(Tıbbi Beceri)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042181"/>
                  </a:ext>
                </a:extLst>
              </a:tr>
              <a:tr h="3626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Sınav Puanlaması: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5441014"/>
                  </a:ext>
                </a:extLst>
              </a:tr>
              <a:tr h="8377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Yüksek Not: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97,94</a:t>
                      </a:r>
                      <a:endParaRPr lang="tr-T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</a:t>
                      </a:r>
                      <a:endParaRPr lang="tr-T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KİŞİ</a:t>
                      </a:r>
                      <a:endParaRPr lang="tr-T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tr-T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 KİŞİ</a:t>
                      </a:r>
                      <a:endParaRPr lang="tr-T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90 KİŞİ</a:t>
                      </a:r>
                      <a:endParaRPr lang="tr-T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188 KİŞİ</a:t>
                      </a:r>
                      <a:endParaRPr lang="tr-TR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109 KİŞİ</a:t>
                      </a:r>
                      <a:endParaRPr lang="tr-TR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828644"/>
                  </a:ext>
                </a:extLst>
              </a:tr>
              <a:tr h="8377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Düşük Not: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6,19</a:t>
                      </a:r>
                      <a:endParaRPr lang="tr-TR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KİŞİ</a:t>
                      </a:r>
                      <a:endParaRPr lang="tr-T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</a:t>
                      </a:r>
                      <a:endParaRPr lang="tr-T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</a:t>
                      </a:r>
                      <a:endParaRPr lang="tr-T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KİŞİ</a:t>
                      </a:r>
                      <a:endParaRPr lang="tr-TR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E3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9744546"/>
                  </a:ext>
                </a:extLst>
              </a:tr>
              <a:tr h="3626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Ortalama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77,38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59,36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18,43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8,64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6011441"/>
                  </a:ext>
                </a:extLst>
              </a:tr>
              <a:tr h="3626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Başarı 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77,38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74,20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92,15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80,67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96,00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0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482642"/>
                  </a:ext>
                </a:extLst>
              </a:tr>
              <a:tr h="3626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292*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0E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0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199956"/>
                  </a:ext>
                </a:extLst>
              </a:tr>
              <a:tr h="344521">
                <a:tc gridSpan="7"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 Pratik sınavların hepsine giren kişiler</a:t>
                      </a: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A2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461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8559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2C8927CA-E9C2-60E3-F5C0-BABBFA2CD0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5428538"/>
              </p:ext>
            </p:extLst>
          </p:nvPr>
        </p:nvGraphicFramePr>
        <p:xfrm>
          <a:off x="410547" y="475862"/>
          <a:ext cx="11551298" cy="5868951"/>
        </p:xfrm>
        <a:graphic>
          <a:graphicData uri="http://schemas.openxmlformats.org/drawingml/2006/table">
            <a:tbl>
              <a:tblPr firstRow="1" firstCol="1" bandRow="1"/>
              <a:tblGrid>
                <a:gridCol w="1775654">
                  <a:extLst>
                    <a:ext uri="{9D8B030D-6E8A-4147-A177-3AD203B41FA5}">
                      <a16:colId xmlns:a16="http://schemas.microsoft.com/office/drawing/2014/main" val="1869300105"/>
                    </a:ext>
                  </a:extLst>
                </a:gridCol>
                <a:gridCol w="1918852">
                  <a:extLst>
                    <a:ext uri="{9D8B030D-6E8A-4147-A177-3AD203B41FA5}">
                      <a16:colId xmlns:a16="http://schemas.microsoft.com/office/drawing/2014/main" val="190834718"/>
                    </a:ext>
                  </a:extLst>
                </a:gridCol>
                <a:gridCol w="952782">
                  <a:extLst>
                    <a:ext uri="{9D8B030D-6E8A-4147-A177-3AD203B41FA5}">
                      <a16:colId xmlns:a16="http://schemas.microsoft.com/office/drawing/2014/main" val="846552218"/>
                    </a:ext>
                  </a:extLst>
                </a:gridCol>
                <a:gridCol w="952782">
                  <a:extLst>
                    <a:ext uri="{9D8B030D-6E8A-4147-A177-3AD203B41FA5}">
                      <a16:colId xmlns:a16="http://schemas.microsoft.com/office/drawing/2014/main" val="3138580582"/>
                    </a:ext>
                  </a:extLst>
                </a:gridCol>
                <a:gridCol w="1360566">
                  <a:extLst>
                    <a:ext uri="{9D8B030D-6E8A-4147-A177-3AD203B41FA5}">
                      <a16:colId xmlns:a16="http://schemas.microsoft.com/office/drawing/2014/main" val="79038237"/>
                    </a:ext>
                  </a:extLst>
                </a:gridCol>
                <a:gridCol w="1614196">
                  <a:extLst>
                    <a:ext uri="{9D8B030D-6E8A-4147-A177-3AD203B41FA5}">
                      <a16:colId xmlns:a16="http://schemas.microsoft.com/office/drawing/2014/main" val="1497825283"/>
                    </a:ext>
                  </a:extLst>
                </a:gridCol>
                <a:gridCol w="972317">
                  <a:extLst>
                    <a:ext uri="{9D8B030D-6E8A-4147-A177-3AD203B41FA5}">
                      <a16:colId xmlns:a16="http://schemas.microsoft.com/office/drawing/2014/main" val="986242715"/>
                    </a:ext>
                  </a:extLst>
                </a:gridCol>
                <a:gridCol w="786643">
                  <a:extLst>
                    <a:ext uri="{9D8B030D-6E8A-4147-A177-3AD203B41FA5}">
                      <a16:colId xmlns:a16="http://schemas.microsoft.com/office/drawing/2014/main" val="2843563770"/>
                    </a:ext>
                  </a:extLst>
                </a:gridCol>
                <a:gridCol w="1217506">
                  <a:extLst>
                    <a:ext uri="{9D8B030D-6E8A-4147-A177-3AD203B41FA5}">
                      <a16:colId xmlns:a16="http://schemas.microsoft.com/office/drawing/2014/main" val="97665069"/>
                    </a:ext>
                  </a:extLst>
                </a:gridCol>
              </a:tblGrid>
              <a:tr h="352121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n=296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Barajlı Nota Göre Dağılım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Ham Nota Göre Dağılım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1976215"/>
                  </a:ext>
                </a:extLst>
              </a:tr>
              <a:tr h="352121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Not Aralığı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Sayı/ Yüzde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TOPLAM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Not Aralığı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Sayı/ Yüzde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TOPLAM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074005"/>
                  </a:ext>
                </a:extLst>
              </a:tr>
              <a:tr h="43750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Ortalama Üstü Not Alanların Dağılımı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≥90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9,8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170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57,4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≥90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29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9,8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169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57,1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61631"/>
                  </a:ext>
                </a:extLst>
              </a:tr>
              <a:tr h="4375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≥80-90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116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39,2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≥80-90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116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39,2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480717"/>
                  </a:ext>
                </a:extLst>
              </a:tr>
              <a:tr h="4375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≥76,98-80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25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8,4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≥77,38-80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24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8,1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471322"/>
                  </a:ext>
                </a:extLst>
              </a:tr>
              <a:tr h="352121">
                <a:tc>
                  <a:txBody>
                    <a:bodyPr/>
                    <a:lstStyle/>
                    <a:p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ORTALAMA   =     76,98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ORTALAMA   =     77,38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5324"/>
                  </a:ext>
                </a:extLst>
              </a:tr>
              <a:tr h="437508"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Ortalama Altı Not Alan Öğrencilerin Dağılımı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≥70-76,98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74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25,0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126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42,6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≥70-77,38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76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%25,7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127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42,9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24477"/>
                  </a:ext>
                </a:extLst>
              </a:tr>
              <a:tr h="4375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≥60-70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31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10,5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≥60-70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%10,1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289621"/>
                  </a:ext>
                </a:extLst>
              </a:tr>
              <a:tr h="4375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≥50-60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2,7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≥50-60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3,0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41186"/>
                  </a:ext>
                </a:extLst>
              </a:tr>
              <a:tr h="4375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≥40-50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2,0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≥40-50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1,7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8508507"/>
                  </a:ext>
                </a:extLst>
              </a:tr>
              <a:tr h="4375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≥30-40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≥30-40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Kişi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0,7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746484"/>
                  </a:ext>
                </a:extLst>
              </a:tr>
              <a:tr h="4375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≥20-30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0,3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≥20-30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0,7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773559"/>
                  </a:ext>
                </a:extLst>
              </a:tr>
              <a:tr h="4375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≥10-20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1,0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≥10-20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 Kişi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1,0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210621"/>
                  </a:ext>
                </a:extLst>
              </a:tr>
              <a:tr h="437508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&lt;10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1,0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&lt;10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 Kişi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% 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90" marR="4029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231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4101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530F4B11-942D-C952-8BF3-0712927294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080163"/>
              </p:ext>
            </p:extLst>
          </p:nvPr>
        </p:nvGraphicFramePr>
        <p:xfrm>
          <a:off x="485191" y="569167"/>
          <a:ext cx="11299370" cy="5425406"/>
        </p:xfrm>
        <a:graphic>
          <a:graphicData uri="http://schemas.openxmlformats.org/drawingml/2006/table">
            <a:tbl>
              <a:tblPr firstRow="1" firstCol="1" bandRow="1"/>
              <a:tblGrid>
                <a:gridCol w="587829">
                  <a:extLst>
                    <a:ext uri="{9D8B030D-6E8A-4147-A177-3AD203B41FA5}">
                      <a16:colId xmlns:a16="http://schemas.microsoft.com/office/drawing/2014/main" val="1764737867"/>
                    </a:ext>
                  </a:extLst>
                </a:gridCol>
                <a:gridCol w="3377682">
                  <a:extLst>
                    <a:ext uri="{9D8B030D-6E8A-4147-A177-3AD203B41FA5}">
                      <a16:colId xmlns:a16="http://schemas.microsoft.com/office/drawing/2014/main" val="99618767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83754954"/>
                    </a:ext>
                  </a:extLst>
                </a:gridCol>
                <a:gridCol w="1327454">
                  <a:extLst>
                    <a:ext uri="{9D8B030D-6E8A-4147-A177-3AD203B41FA5}">
                      <a16:colId xmlns:a16="http://schemas.microsoft.com/office/drawing/2014/main" val="1183147303"/>
                    </a:ext>
                  </a:extLst>
                </a:gridCol>
                <a:gridCol w="715950">
                  <a:extLst>
                    <a:ext uri="{9D8B030D-6E8A-4147-A177-3AD203B41FA5}">
                      <a16:colId xmlns:a16="http://schemas.microsoft.com/office/drawing/2014/main" val="1267164443"/>
                    </a:ext>
                  </a:extLst>
                </a:gridCol>
                <a:gridCol w="2412093">
                  <a:extLst>
                    <a:ext uri="{9D8B030D-6E8A-4147-A177-3AD203B41FA5}">
                      <a16:colId xmlns:a16="http://schemas.microsoft.com/office/drawing/2014/main" val="3790674729"/>
                    </a:ext>
                  </a:extLst>
                </a:gridCol>
                <a:gridCol w="981981">
                  <a:extLst>
                    <a:ext uri="{9D8B030D-6E8A-4147-A177-3AD203B41FA5}">
                      <a16:colId xmlns:a16="http://schemas.microsoft.com/office/drawing/2014/main" val="3982568000"/>
                    </a:ext>
                  </a:extLst>
                </a:gridCol>
                <a:gridCol w="981981">
                  <a:extLst>
                    <a:ext uri="{9D8B030D-6E8A-4147-A177-3AD203B41FA5}">
                      <a16:colId xmlns:a16="http://schemas.microsoft.com/office/drawing/2014/main" val="1828405379"/>
                    </a:ext>
                  </a:extLst>
                </a:gridCol>
              </a:tblGrid>
              <a:tr h="367500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6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SINAV DEĞERLENDİRİLMESİ (GENEL ORTALAMA)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38421"/>
                  </a:ext>
                </a:extLst>
              </a:tr>
              <a:tr h="44426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SINAVA GİREN ÖĞRENCİ SAYISI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295</a:t>
                      </a:r>
                      <a:endParaRPr lang="tr-TR" sz="18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3600" dirty="0"/>
                    </a:p>
                  </a:txBody>
                  <a:tcPr marL="68580" marR="68580" marT="0" marB="0" anchor="ctr"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İPTAL EDİLEN SORU TOPLAMI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750568"/>
                  </a:ext>
                </a:extLst>
              </a:tr>
              <a:tr h="14343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S.</a:t>
                      </a:r>
                      <a:b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DERSLER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SORULARIN</a:t>
                      </a:r>
                      <a:b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DERSLERE</a:t>
                      </a:r>
                      <a:b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DAĞILIMI</a:t>
                      </a:r>
                      <a:endParaRPr lang="tr-TR" sz="20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BAŞARI</a:t>
                      </a:r>
                      <a:b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DURUMU</a:t>
                      </a:r>
                      <a:b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BAŞARI</a:t>
                      </a:r>
                      <a:b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DURUMU</a:t>
                      </a:r>
                      <a:b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 % 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559450"/>
                  </a:ext>
                </a:extLst>
              </a:tr>
              <a:tr h="4502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Fizyoloji (1-34)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34</a:t>
                      </a:r>
                      <a:endParaRPr lang="tr-TR" sz="24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26,57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78,1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004868"/>
                  </a:ext>
                </a:extLst>
              </a:tr>
              <a:tr h="4502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Histoloji-Embriyoloji (35-45)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tr-TR" sz="24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680390"/>
                  </a:ext>
                </a:extLst>
              </a:tr>
              <a:tr h="4502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Anatomi (46-57)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tr-TR" sz="24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8,58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71,5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247190"/>
                  </a:ext>
                </a:extLst>
              </a:tr>
              <a:tr h="4502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Tıbbi Biyokimya (58-80)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tr-TR" sz="2400"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23</a:t>
                      </a:r>
                      <a:endParaRPr lang="tr-TR" sz="240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76787"/>
                  </a:ext>
                </a:extLst>
              </a:tr>
              <a:tr h="4502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Anatomi Pratik</a:t>
                      </a:r>
                      <a:endParaRPr lang="tr-TR" sz="24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tr-T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tr-TR" sz="240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4,80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226574"/>
                  </a:ext>
                </a:extLst>
              </a:tr>
              <a:tr h="463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fontAlgn="ctr"/>
                      <a:r>
                        <a:rPr lang="tr-TR" sz="2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Histoloji-Embriyoloji Pratik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tr-TR" sz="24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240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8,54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816329"/>
                  </a:ext>
                </a:extLst>
              </a:tr>
              <a:tr h="4639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fontAlgn="ctr"/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Tıbbi Beceri Pratik</a:t>
                      </a:r>
                      <a:endParaRPr lang="tr-TR" sz="24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tr-TR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4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4,91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98,1</a:t>
                      </a:r>
                      <a:endParaRPr lang="tr-TR" sz="2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095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146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7388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BARAJA TAKILAN ÖĞRENCİ SAYISI: (DERS GRUPLARINA GÖRE)</a:t>
            </a:r>
            <a:endParaRPr lang="tr-TR" sz="2400" dirty="0"/>
          </a:p>
        </p:txBody>
      </p:sp>
      <p:sp>
        <p:nvSpPr>
          <p:cNvPr id="6" name="Metin kutusu 5"/>
          <p:cNvSpPr txBox="1"/>
          <p:nvPr/>
        </p:nvSpPr>
        <p:spPr>
          <a:xfrm>
            <a:off x="-81665" y="6210386"/>
            <a:ext cx="12139281" cy="710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algn="just">
              <a:lnSpc>
                <a:spcPct val="115000"/>
              </a:lnSpc>
              <a:spcAft>
                <a:spcPts val="1000"/>
              </a:spcAft>
            </a:pPr>
            <a:r>
              <a:rPr lang="tr-TR" b="1" dirty="0"/>
              <a:t>*</a:t>
            </a:r>
            <a:r>
              <a:rPr lang="tr-TR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Baraj için birlikte değerlendirilen ders yoktur.  Bütün dersler dikkate alındığında toplam 28 (%9,46) öğrenci baraja takılmıştır. (n=296)</a:t>
            </a:r>
            <a:endParaRPr lang="tr-TR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İçerik Yer Tutucusu 6">
            <a:extLst>
              <a:ext uri="{FF2B5EF4-FFF2-40B4-BE49-F238E27FC236}">
                <a16:creationId xmlns:a16="http://schemas.microsoft.com/office/drawing/2014/main" id="{82E75C72-D8DF-7E16-8EDD-ED3F845B83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1737640"/>
              </p:ext>
            </p:extLst>
          </p:nvPr>
        </p:nvGraphicFramePr>
        <p:xfrm>
          <a:off x="380275" y="934777"/>
          <a:ext cx="11413620" cy="5095290"/>
        </p:xfrm>
        <a:graphic>
          <a:graphicData uri="http://schemas.openxmlformats.org/drawingml/2006/table">
            <a:tbl>
              <a:tblPr firstRow="1" firstCol="1" bandRow="1"/>
              <a:tblGrid>
                <a:gridCol w="2285455">
                  <a:extLst>
                    <a:ext uri="{9D8B030D-6E8A-4147-A177-3AD203B41FA5}">
                      <a16:colId xmlns:a16="http://schemas.microsoft.com/office/drawing/2014/main" val="1106960456"/>
                    </a:ext>
                  </a:extLst>
                </a:gridCol>
                <a:gridCol w="2027568">
                  <a:extLst>
                    <a:ext uri="{9D8B030D-6E8A-4147-A177-3AD203B41FA5}">
                      <a16:colId xmlns:a16="http://schemas.microsoft.com/office/drawing/2014/main" val="2417678354"/>
                    </a:ext>
                  </a:extLst>
                </a:gridCol>
                <a:gridCol w="756580">
                  <a:extLst>
                    <a:ext uri="{9D8B030D-6E8A-4147-A177-3AD203B41FA5}">
                      <a16:colId xmlns:a16="http://schemas.microsoft.com/office/drawing/2014/main" val="1964182150"/>
                    </a:ext>
                  </a:extLst>
                </a:gridCol>
                <a:gridCol w="1408122">
                  <a:extLst>
                    <a:ext uri="{9D8B030D-6E8A-4147-A177-3AD203B41FA5}">
                      <a16:colId xmlns:a16="http://schemas.microsoft.com/office/drawing/2014/main" val="1303920858"/>
                    </a:ext>
                  </a:extLst>
                </a:gridCol>
                <a:gridCol w="2183363">
                  <a:extLst>
                    <a:ext uri="{9D8B030D-6E8A-4147-A177-3AD203B41FA5}">
                      <a16:colId xmlns:a16="http://schemas.microsoft.com/office/drawing/2014/main" val="2659331871"/>
                    </a:ext>
                  </a:extLst>
                </a:gridCol>
                <a:gridCol w="177282">
                  <a:extLst>
                    <a:ext uri="{9D8B030D-6E8A-4147-A177-3AD203B41FA5}">
                      <a16:colId xmlns:a16="http://schemas.microsoft.com/office/drawing/2014/main" val="1205476124"/>
                    </a:ext>
                  </a:extLst>
                </a:gridCol>
                <a:gridCol w="2575250">
                  <a:extLst>
                    <a:ext uri="{9D8B030D-6E8A-4147-A177-3AD203B41FA5}">
                      <a16:colId xmlns:a16="http://schemas.microsoft.com/office/drawing/2014/main" val="1969641037"/>
                    </a:ext>
                  </a:extLst>
                </a:gridCol>
              </a:tblGrid>
              <a:tr h="7152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Sınav-Ders adı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ANATOMİ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ANATOMİ (PRATİK)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TIBBİ BİYOKİMYA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TIBBİ BECERİ PRATİK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5923747"/>
                  </a:ext>
                </a:extLst>
              </a:tr>
              <a:tr h="490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Uygulama türü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457549"/>
                  </a:ext>
                </a:extLst>
              </a:tr>
              <a:tr h="1807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değeri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242649"/>
                  </a:ext>
                </a:extLst>
              </a:tr>
              <a:tr h="3912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Değerlendirme türü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690489"/>
                  </a:ext>
                </a:extLst>
              </a:tr>
              <a:tr h="7549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 sayısı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3,72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5,41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1,69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0,68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7697434"/>
                  </a:ext>
                </a:extLst>
              </a:tr>
              <a:tr h="94281"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50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521807"/>
                  </a:ext>
                </a:extLst>
              </a:tr>
              <a:tr h="2404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Sınav-Ders adı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HİSTOLOJİ-EMBRİYOLOJİ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HİSTOLOJİ-EMBRİYOLOJİ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(PRATİK)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FİZYOLOJİ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4383388"/>
                  </a:ext>
                </a:extLst>
              </a:tr>
              <a:tr h="18725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Uygulama türü 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Pratik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Teorik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4660804"/>
                  </a:ext>
                </a:extLst>
              </a:tr>
              <a:tr h="1807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 değeri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7755873"/>
                  </a:ext>
                </a:extLst>
              </a:tr>
              <a:tr h="2235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Değerlendirme türü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Puan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255313"/>
                  </a:ext>
                </a:extLst>
              </a:tr>
              <a:tr h="2579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Öğrenci sayısı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4,73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1,69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3,38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55" marR="35355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113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4218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 FAZLA DOĞRU  VE YANLIŞ CEVAPLANAN SORULAR </a:t>
            </a:r>
            <a:endParaRPr lang="tr-TR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26771272"/>
                  </p:ext>
                </p:extLst>
              </p:nvPr>
            </p:nvGraphicFramePr>
            <p:xfrm>
              <a:off x="609600" y="2063137"/>
              <a:ext cx="10972800" cy="294895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32954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2678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34528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77119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41. ve 59.soru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647700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Calibri" panose="020F0502020204030204" pitchFamily="34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283</a:t>
                          </a:r>
                        </a:p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95,93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62351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tr-TR" sz="1200" b="1" dirty="0">
                              <a:solidFill>
                                <a:srgbClr val="31849B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tr-TR" sz="12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tr-TR" sz="2400" b="1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36.soru</a:t>
                          </a:r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tr-TR" sz="1200" b="1" dirty="0">
                              <a:solidFill>
                                <a:srgbClr val="31849B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tr-TR" sz="12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tr-TR" sz="2400" i="1" smtClean="0">
                                    <a:solidFill>
                                      <a:schemeClr val="tx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√</m:t>
                                </m:r>
                              </m:oMath>
                            </m:oMathPara>
                          </a14:m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248</a:t>
                          </a:r>
                          <a:endParaRPr lang="tr-TR" sz="2400" b="0" dirty="0">
                            <a:solidFill>
                              <a:srgbClr val="31849B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84,07</a:t>
                          </a:r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İçerik Yer Tutucusu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26771272"/>
                  </p:ext>
                </p:extLst>
              </p:nvPr>
            </p:nvGraphicFramePr>
            <p:xfrm>
              <a:off x="609600" y="2063137"/>
              <a:ext cx="10972800" cy="2936631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329543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52678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334528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77119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86568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Soru numarası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DOĞRU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EN FAZLA YANLIŞ CEVAPLANAN SORU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Kişi sayısı </a:t>
                          </a:r>
                          <a:endParaRPr lang="tr-TR" sz="240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88014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41. ve 59.soru 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66321" t="-93252" r="-145423" b="-110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283</a:t>
                          </a:r>
                        </a:p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95,93</a:t>
                          </a:r>
                          <a:endParaRPr lang="tr-TR" sz="24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2EAF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082929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tr-TR" sz="1200" b="1" dirty="0">
                              <a:solidFill>
                                <a:srgbClr val="31849B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tr-TR" sz="12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tr-TR" sz="2400" b="1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36.soru</a:t>
                          </a:r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1000"/>
                            </a:spcAft>
                          </a:pPr>
                          <a:r>
                            <a:rPr lang="tr-TR" sz="1200" b="1" dirty="0">
                              <a:solidFill>
                                <a:srgbClr val="31849B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tr-TR" sz="1200" dirty="0">
                            <a:solidFill>
                              <a:srgbClr val="31849B"/>
                            </a:solidFill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dirty="0">
                              <a:solidFill>
                                <a:schemeClr val="tx1"/>
                              </a:solidFill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tr-TR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75730" t="-176966" r="-53650" b="-11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0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248</a:t>
                          </a:r>
                          <a:endParaRPr lang="tr-TR" sz="2400" b="0" dirty="0">
                            <a:solidFill>
                              <a:srgbClr val="31849B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algn="ctr">
                            <a:lnSpc>
                              <a:spcPct val="100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tr-TR" sz="2400" b="1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% 84,07</a:t>
                          </a:r>
                          <a:endParaRPr lang="tr-TR" sz="2400" dirty="0">
                            <a:solidFill>
                              <a:srgbClr val="31849B"/>
                            </a:solidFill>
                            <a:effectLst/>
                            <a:latin typeface="+mn-lt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19447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30431"/>
          </a:xfrm>
        </p:spPr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SORU-1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2248" y="1108841"/>
            <a:ext cx="11687503" cy="5749159"/>
          </a:xfrm>
        </p:spPr>
        <p:txBody>
          <a:bodyPr>
            <a:normAutofit/>
          </a:bodyPr>
          <a:lstStyle/>
          <a:p>
            <a:pPr marL="400050" lvl="1" indent="0">
              <a:lnSpc>
                <a:spcPct val="150000"/>
              </a:lnSpc>
              <a:spcBef>
                <a:spcPts val="0"/>
              </a:spcBef>
              <a:buSzPts val="1000"/>
              <a:buNone/>
            </a:pP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41. Aşağıdaki hücrelerden hangisinden Anti-</a:t>
            </a:r>
            <a:r>
              <a:rPr lang="tr-T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Müllerian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hormon salgılanır?</a:t>
            </a:r>
          </a:p>
          <a:p>
            <a:pPr marL="400050" lvl="1" indent="0">
              <a:lnSpc>
                <a:spcPct val="150000"/>
              </a:lnSpc>
              <a:spcBef>
                <a:spcPts val="0"/>
              </a:spcBef>
              <a:buSzPts val="1000"/>
              <a:buNone/>
            </a:pPr>
            <a: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    </a:t>
            </a:r>
            <a:r>
              <a:rPr lang="tr-T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Sertoli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hücreleri </a:t>
            </a:r>
            <a:r>
              <a:rPr lang="tr-T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(283 kişi)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    Primer spermatosit </a:t>
            </a:r>
            <a:r>
              <a:rPr lang="tr-T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(3 kişi)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    Sekonder spermatosit </a:t>
            </a:r>
            <a:r>
              <a:rPr lang="tr-T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 kişi)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    </a:t>
            </a:r>
            <a:r>
              <a:rPr lang="tr-T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Spermatid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 kişi)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e)    </a:t>
            </a:r>
            <a:r>
              <a:rPr lang="tr-T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Spermatogonium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 kişi)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8481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Boş bırakan: </a:t>
            </a:r>
            <a:r>
              <a:rPr lang="tr-T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kişi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00656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51729"/>
          </a:xfrm>
        </p:spPr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EN FAZLA DOĞRU CEVAPLANAN SORU-2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7603" y="1231026"/>
            <a:ext cx="11687503" cy="5626973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59"/>
            </a:pPr>
            <a:r>
              <a:rPr lang="tr-T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Eikosanoid</a:t>
            </a:r>
            <a:r>
              <a:rPr lang="tr-T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yapıdaki yerel hormonların metabolizması ile ilgili aşağıdaki ifadelerden hangisi ya da hangileri doğrudur?</a:t>
            </a:r>
          </a:p>
          <a:p>
            <a:pPr marL="400050" lvl="1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I- LTC4, LTD4 ve LTE4'e </a:t>
            </a:r>
            <a:r>
              <a:rPr lang="tr-TR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sisteinil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lökotrienler</a:t>
            </a:r>
            <a:r>
              <a:rPr lang="tr-T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denir.</a:t>
            </a:r>
            <a:br>
              <a:rPr lang="tr-T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II- TXA2 trombosit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agregasyonunu arttıran maddelerin en güçlüsüdür.</a:t>
            </a:r>
            <a:br>
              <a:rPr lang="tr-T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III- PGI2'nin önemli bir kısmı damar endotelinde yapılır.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IV- TXA2 </a:t>
            </a:r>
            <a:r>
              <a:rPr lang="tr-TR" sz="2400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lipooksijenaz</a:t>
            </a:r>
            <a:r>
              <a:rPr lang="tr-T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yolu ürünüdür.</a:t>
            </a:r>
          </a:p>
          <a:p>
            <a:pPr marL="400050" lvl="1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    </a:t>
            </a:r>
            <a:r>
              <a:rPr lang="tr-T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 ve IV </a:t>
            </a:r>
            <a:r>
              <a:rPr lang="tr-T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 kişi)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    </a:t>
            </a:r>
            <a:r>
              <a:rPr lang="tr-T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Yalnız III </a:t>
            </a:r>
            <a:r>
              <a:rPr lang="tr-T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(0 kişi)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    </a:t>
            </a:r>
            <a:r>
              <a:rPr lang="tr-T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I, II ve III </a:t>
            </a:r>
            <a:r>
              <a:rPr lang="tr-T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(283 kişi)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    I ve II </a:t>
            </a:r>
            <a:r>
              <a:rPr lang="tr-T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(8 kişi)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e)    </a:t>
            </a:r>
            <a:r>
              <a:rPr lang="tr-T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 ve IV </a:t>
            </a:r>
            <a:r>
              <a:rPr lang="tr-T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 kişi)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88781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FAZLA YANLIŞ CEVAPLANAN SORU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5687355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50000"/>
              </a:lnSpc>
              <a:spcBef>
                <a:spcPts val="0"/>
              </a:spcBef>
              <a:buFont typeface="+mj-lt"/>
              <a:buAutoNum type="arabicPeriod" startAt="36"/>
              <a:tabLst>
                <a:tab pos="457200" algn="l"/>
              </a:tabLst>
            </a:pPr>
            <a:r>
              <a:rPr lang="tr-T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Atretik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folliküller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için hangi durum </a:t>
            </a:r>
            <a:r>
              <a:rPr lang="tr-TR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yanlıştır?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a)    </a:t>
            </a:r>
            <a:r>
              <a:rPr lang="tr-T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Teka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hücrelerinin dejeneratif düzensiz görünümü </a:t>
            </a:r>
            <a:r>
              <a:rPr lang="tr-T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(47 kişi)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b)    Oositin ölümü </a:t>
            </a:r>
            <a:r>
              <a:rPr lang="tr-T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(80 kişi)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c)    </a:t>
            </a:r>
            <a:r>
              <a:rPr lang="tr-T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Follikül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düzensiz görünümü </a:t>
            </a:r>
            <a:r>
              <a:rPr lang="tr-T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(24 kişi)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d)    </a:t>
            </a:r>
            <a:r>
              <a:rPr lang="tr-T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Granüloza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hücrelerinin ölümü lümene dağılması </a:t>
            </a:r>
            <a:r>
              <a:rPr lang="tr-T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(44 kişi)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e)    Hücrelerin bazal laminadan ayrılması </a:t>
            </a:r>
            <a:r>
              <a:rPr lang="tr-T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(95 kişi)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5908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tr-TR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Boş bırakan:</a:t>
            </a:r>
            <a:r>
              <a:rPr lang="tr-T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kişi</a:t>
            </a:r>
          </a:p>
          <a:p>
            <a:pPr marL="0" lvl="0" indent="0">
              <a:lnSpc>
                <a:spcPts val="2100"/>
              </a:lnSpc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934758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656823"/>
            <a:ext cx="10612272" cy="42942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DERS BAZINDA EN FAZLA DOĞRU VE YANLIŞ CEVAPLANAN SORULAR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6" name="İçerik Yer Tutucusu 5">
            <a:extLst>
              <a:ext uri="{FF2B5EF4-FFF2-40B4-BE49-F238E27FC236}">
                <a16:creationId xmlns:a16="http://schemas.microsoft.com/office/drawing/2014/main" id="{799ECE24-0802-B185-3B87-AE63D4BC59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259042"/>
              </p:ext>
            </p:extLst>
          </p:nvPr>
        </p:nvGraphicFramePr>
        <p:xfrm>
          <a:off x="718457" y="1203649"/>
          <a:ext cx="11084767" cy="4166479"/>
        </p:xfrm>
        <a:graphic>
          <a:graphicData uri="http://schemas.openxmlformats.org/drawingml/2006/table">
            <a:tbl>
              <a:tblPr bandRow="1"/>
              <a:tblGrid>
                <a:gridCol w="4114800">
                  <a:extLst>
                    <a:ext uri="{9D8B030D-6E8A-4147-A177-3AD203B41FA5}">
                      <a16:colId xmlns:a16="http://schemas.microsoft.com/office/drawing/2014/main" val="2095865347"/>
                    </a:ext>
                  </a:extLst>
                </a:gridCol>
                <a:gridCol w="1464906">
                  <a:extLst>
                    <a:ext uri="{9D8B030D-6E8A-4147-A177-3AD203B41FA5}">
                      <a16:colId xmlns:a16="http://schemas.microsoft.com/office/drawing/2014/main" val="2275892386"/>
                    </a:ext>
                  </a:extLst>
                </a:gridCol>
                <a:gridCol w="1940768">
                  <a:extLst>
                    <a:ext uri="{9D8B030D-6E8A-4147-A177-3AD203B41FA5}">
                      <a16:colId xmlns:a16="http://schemas.microsoft.com/office/drawing/2014/main" val="578883585"/>
                    </a:ext>
                  </a:extLst>
                </a:gridCol>
                <a:gridCol w="1450223">
                  <a:extLst>
                    <a:ext uri="{9D8B030D-6E8A-4147-A177-3AD203B41FA5}">
                      <a16:colId xmlns:a16="http://schemas.microsoft.com/office/drawing/2014/main" val="603672827"/>
                    </a:ext>
                  </a:extLst>
                </a:gridCol>
                <a:gridCol w="2114070">
                  <a:extLst>
                    <a:ext uri="{9D8B030D-6E8A-4147-A177-3AD203B41FA5}">
                      <a16:colId xmlns:a16="http://schemas.microsoft.com/office/drawing/2014/main" val="2231409289"/>
                    </a:ext>
                  </a:extLst>
                </a:gridCol>
              </a:tblGrid>
              <a:tr h="618381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DOĞRU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YANLIŞ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629612"/>
                  </a:ext>
                </a:extLst>
              </a:tr>
              <a:tr h="67857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SORU NO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KİŞİ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SAYI / %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SORU NO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KİŞİ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SAYI / %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9125358"/>
                  </a:ext>
                </a:extLst>
              </a:tr>
              <a:tr h="61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Fizyoloji (1-34)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277 (% 93,9)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196 (% 66,4)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9389173"/>
                  </a:ext>
                </a:extLst>
              </a:tr>
              <a:tr h="61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Histoloji-Embriyoloji (35-45)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283 (% 95,9)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248 (% 84,1)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7823002"/>
                  </a:ext>
                </a:extLst>
              </a:tr>
              <a:tr h="61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Anatomi (46-57)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282 (% 95,6)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217 (% 73,6)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166633"/>
                  </a:ext>
                </a:extLst>
              </a:tr>
              <a:tr h="6183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Tıbbi Biyokimya (58-80)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283 (% 95,9)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223 (% 75,6)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6010841"/>
                  </a:ext>
                </a:extLst>
              </a:tr>
              <a:tr h="396000">
                <a:tc gridSpan="5">
                  <a:txBody>
                    <a:bodyPr/>
                    <a:lstStyle/>
                    <a:p>
                      <a:pPr fontAlgn="ctr"/>
                      <a:r>
                        <a:rPr lang="tr-TR" sz="20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*Kişi sayısı ve yüzdesi teorik sınava katılan 295 kişi üzerinden verilmiştir.</a:t>
                      </a:r>
                      <a:endParaRPr lang="tr-TR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CDD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852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168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02DCBA0-98FE-0D8D-64F6-9E5C32F5C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547" y="186612"/>
            <a:ext cx="10943253" cy="6671388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1890395" algn="l"/>
                <a:tab pos="1980565" algn="l"/>
                <a:tab pos="2250440" algn="l"/>
                <a:tab pos="2340610" algn="l"/>
                <a:tab pos="2430780" algn="l"/>
              </a:tabLst>
            </a:pPr>
            <a:r>
              <a:rPr lang="tr-TR" sz="48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V. DERS KURULU: ENDOKRİN VE ÜROGENİTAL </a:t>
            </a:r>
            <a:endParaRPr lang="tr-TR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  <a:tabLst>
                <a:tab pos="1890395" algn="l"/>
                <a:tab pos="1980565" algn="l"/>
                <a:tab pos="2250440" algn="l"/>
                <a:tab pos="2340610" algn="l"/>
                <a:tab pos="2430780" algn="l"/>
              </a:tabLst>
            </a:pPr>
            <a:r>
              <a:rPr lang="tr-TR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01 Nisan 2024 - 24 Mayıs 2024	</a:t>
            </a:r>
            <a:r>
              <a:rPr lang="tr-TR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(9 Hafta)</a:t>
            </a:r>
            <a:endParaRPr lang="tr-TR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tr-TR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Kurul Toplam Ders Saati		 </a:t>
            </a:r>
            <a:r>
              <a:rPr lang="tr-TR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177 Saat *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tr-TR" sz="4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Pratik Sınav			</a:t>
            </a:r>
            <a:r>
              <a:rPr lang="tr-TR" sz="4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24-28-29 Mayıs 2024 (Tıbbi Beceri, Histoloji-					</a:t>
            </a:r>
            <a:r>
              <a:rPr lang="tr-TR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tr-TR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Embriyoloji, Anatomi)</a:t>
            </a:r>
          </a:p>
          <a:p>
            <a:pPr>
              <a:lnSpc>
                <a:spcPct val="170000"/>
              </a:lnSpc>
              <a:spcBef>
                <a:spcPts val="0"/>
              </a:spcBef>
              <a:tabLst>
                <a:tab pos="1890395" algn="l"/>
                <a:tab pos="1980565" algn="l"/>
                <a:tab pos="2250440" algn="l"/>
                <a:tab pos="2340610" algn="l"/>
                <a:tab pos="2430780" algn="l"/>
              </a:tabLst>
            </a:pPr>
            <a:r>
              <a:rPr lang="tr-TR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Teorik Sınav								  </a:t>
            </a:r>
            <a:r>
              <a:rPr lang="tr-TR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31 Mayıs 2024</a:t>
            </a:r>
            <a:endParaRPr lang="tr-TR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  <a:tabLst>
                <a:tab pos="1890395" algn="l"/>
                <a:tab pos="1980565" algn="l"/>
                <a:tab pos="2250440" algn="l"/>
                <a:tab pos="2340610" algn="l"/>
                <a:tab pos="2430780" algn="l"/>
              </a:tabLst>
            </a:pPr>
            <a:r>
              <a:rPr lang="tr-TR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Ders Kurulu Başkanı		</a:t>
            </a:r>
            <a:r>
              <a:rPr lang="tr-TR" sz="4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Prof. Dr. Süleyman AYDIN</a:t>
            </a:r>
            <a:r>
              <a:rPr lang="tr-TR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0"/>
              </a:spcBef>
              <a:tabLst>
                <a:tab pos="1890395" algn="l"/>
                <a:tab pos="1980565" algn="l"/>
                <a:tab pos="2250440" algn="l"/>
                <a:tab pos="2340610" algn="l"/>
                <a:tab pos="2430780" algn="l"/>
              </a:tabLst>
            </a:pPr>
            <a:r>
              <a:rPr lang="tr-TR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Başkan Yardımcısı			</a:t>
            </a:r>
            <a:r>
              <a:rPr lang="tr-TR" sz="4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tr-TR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4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Prof. Dr. H. Handan AKBULUT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  <a:tabLst>
                <a:tab pos="1890395" algn="l"/>
                <a:tab pos="1980565" algn="l"/>
                <a:tab pos="2250440" algn="l"/>
                <a:tab pos="2340610" algn="l"/>
                <a:tab pos="2430780" algn="l"/>
              </a:tabLst>
            </a:pPr>
            <a:endParaRPr lang="tr-T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  <a:tabLst>
                <a:tab pos="1890395" algn="l"/>
                <a:tab pos="1980565" algn="l"/>
                <a:tab pos="2250440" algn="l"/>
                <a:tab pos="2340610" algn="l"/>
                <a:tab pos="2430780" algn="l"/>
              </a:tabLst>
            </a:pPr>
            <a:r>
              <a:rPr lang="tr-TR" sz="4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tr-TR" sz="4800" b="1" dirty="0">
                <a:solidFill>
                  <a:srgbClr val="000000"/>
                </a:solidFill>
                <a:effectLst/>
                <a:latin typeface="Arial TUR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tr-TR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Zorunlu dersler 22 (%12,4) saatti. Kurul dersleri, 50 (%28,2) saati pratik (TDP ve Tıbbi Beceri dahil), 105 (%59,3) saati teorik olmak üzere toplam 155 (%87,6) saatti.</a:t>
            </a:r>
          </a:p>
        </p:txBody>
      </p:sp>
    </p:spTree>
    <p:extLst>
      <p:ext uri="{BB962C8B-B14F-4D97-AF65-F5344CB8AC3E}">
        <p14:creationId xmlns:p14="http://schemas.microsoft.com/office/powerpoint/2010/main" val="37018916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GÜVENİRLİK</a:t>
            </a:r>
            <a:endParaRPr lang="tr-TR" dirty="0"/>
          </a:p>
        </p:txBody>
      </p:sp>
      <p:graphicFrame>
        <p:nvGraphicFramePr>
          <p:cNvPr id="8" name="İçerik Yer Tutucusu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766339"/>
              </p:ext>
            </p:extLst>
          </p:nvPr>
        </p:nvGraphicFramePr>
        <p:xfrm>
          <a:off x="360947" y="2033338"/>
          <a:ext cx="6340642" cy="3380045"/>
        </p:xfrm>
        <a:graphic>
          <a:graphicData uri="http://schemas.openxmlformats.org/drawingml/2006/table">
            <a:tbl>
              <a:tblPr firstRow="1" firstCol="1" bandRow="1"/>
              <a:tblGrid>
                <a:gridCol w="4871309">
                  <a:extLst>
                    <a:ext uri="{9D8B030D-6E8A-4147-A177-3AD203B41FA5}">
                      <a16:colId xmlns:a16="http://schemas.microsoft.com/office/drawing/2014/main" val="746078651"/>
                    </a:ext>
                  </a:extLst>
                </a:gridCol>
                <a:gridCol w="1469333">
                  <a:extLst>
                    <a:ext uri="{9D8B030D-6E8A-4147-A177-3AD203B41FA5}">
                      <a16:colId xmlns:a16="http://schemas.microsoft.com/office/drawing/2014/main" val="2946518516"/>
                    </a:ext>
                  </a:extLst>
                </a:gridCol>
              </a:tblGrid>
              <a:tr h="5654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Cronbach's</a:t>
                      </a: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Alpha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080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90056"/>
                  </a:ext>
                </a:extLst>
              </a:tr>
              <a:tr h="661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Split-Half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odd-even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Correlation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88143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Spearman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-Brown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Prophecy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0,91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2835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59,36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5806577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Standard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Deviation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24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Test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10,48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14604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KR21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B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104286"/>
                  </a:ext>
                </a:extLst>
              </a:tr>
              <a:tr h="430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KR20</a:t>
                      </a:r>
                      <a:endParaRPr lang="tr-TR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536935"/>
                  </a:ext>
                </a:extLst>
              </a:tr>
            </a:tbl>
          </a:graphicData>
        </a:graphic>
      </p:graphicFrame>
      <p:graphicFrame>
        <p:nvGraphicFramePr>
          <p:cNvPr id="9" name="Tablo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8650595"/>
              </p:ext>
            </p:extLst>
          </p:nvPr>
        </p:nvGraphicFramePr>
        <p:xfrm>
          <a:off x="6918158" y="1909896"/>
          <a:ext cx="4824663" cy="3468220"/>
        </p:xfrm>
        <a:graphic>
          <a:graphicData uri="http://schemas.openxmlformats.org/drawingml/2006/table">
            <a:tbl>
              <a:tblPr firstRow="1" firstCol="1" bandRow="1"/>
              <a:tblGrid>
                <a:gridCol w="2401058">
                  <a:extLst>
                    <a:ext uri="{9D8B030D-6E8A-4147-A177-3AD203B41FA5}">
                      <a16:colId xmlns:a16="http://schemas.microsoft.com/office/drawing/2014/main" val="937265012"/>
                    </a:ext>
                  </a:extLst>
                </a:gridCol>
                <a:gridCol w="1039973">
                  <a:extLst>
                    <a:ext uri="{9D8B030D-6E8A-4147-A177-3AD203B41FA5}">
                      <a16:colId xmlns:a16="http://schemas.microsoft.com/office/drawing/2014/main" val="3217680511"/>
                    </a:ext>
                  </a:extLst>
                </a:gridCol>
                <a:gridCol w="1118937">
                  <a:extLst>
                    <a:ext uri="{9D8B030D-6E8A-4147-A177-3AD203B41FA5}">
                      <a16:colId xmlns:a16="http://schemas.microsoft.com/office/drawing/2014/main" val="2233608297"/>
                    </a:ext>
                  </a:extLst>
                </a:gridCol>
                <a:gridCol w="264695">
                  <a:extLst>
                    <a:ext uri="{9D8B030D-6E8A-4147-A177-3AD203B41FA5}">
                      <a16:colId xmlns:a16="http://schemas.microsoft.com/office/drawing/2014/main" val="1857057277"/>
                    </a:ext>
                  </a:extLst>
                </a:gridCol>
              </a:tblGrid>
              <a:tr h="49422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Reliability</a:t>
                      </a:r>
                      <a:r>
                        <a:rPr lang="tr-TR" sz="1600" dirty="0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600" dirty="0" err="1"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Calculator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816468"/>
                  </a:ext>
                </a:extLst>
              </a:tr>
              <a:tr h="741332"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created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Del </a:t>
                      </a: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Siegle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(del.siegle@uconn.edu) 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tr-TR" sz="16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EPSY 5601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638360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 dirty="0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3607909"/>
                  </a:ext>
                </a:extLst>
              </a:tr>
              <a:tr h="271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223022"/>
                  </a:ext>
                </a:extLst>
              </a:tr>
              <a:tr h="6147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tr-TR"/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4066098"/>
                  </a:ext>
                </a:extLst>
              </a:tr>
              <a:tr h="7413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Questions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Subjects</a:t>
                      </a:r>
                      <a:endParaRPr lang="tr-T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4765699"/>
                  </a:ext>
                </a:extLst>
              </a:tr>
              <a:tr h="204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tr-T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30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295</a:t>
                      </a:r>
                      <a:endParaRPr lang="tr-TR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2089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5567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ZORLUK İNDEKSİ </a:t>
            </a:r>
            <a:endParaRPr lang="tr-TR" sz="3200" dirty="0"/>
          </a:p>
        </p:txBody>
      </p:sp>
      <p:graphicFrame>
        <p:nvGraphicFramePr>
          <p:cNvPr id="6" name="İçerik Yer Tutucusu 5">
            <a:extLst>
              <a:ext uri="{FF2B5EF4-FFF2-40B4-BE49-F238E27FC236}">
                <a16:creationId xmlns:a16="http://schemas.microsoft.com/office/drawing/2014/main" id="{4AF24DC8-13FA-B535-CB23-08C6358FE0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1725958"/>
              </p:ext>
            </p:extLst>
          </p:nvPr>
        </p:nvGraphicFramePr>
        <p:xfrm>
          <a:off x="1287624" y="1784423"/>
          <a:ext cx="9616751" cy="3289153"/>
        </p:xfrm>
        <a:graphic>
          <a:graphicData uri="http://schemas.openxmlformats.org/drawingml/2006/table">
            <a:tbl>
              <a:tblPr firstRow="1" firstCol="1" bandRow="1"/>
              <a:tblGrid>
                <a:gridCol w="4348684">
                  <a:extLst>
                    <a:ext uri="{9D8B030D-6E8A-4147-A177-3AD203B41FA5}">
                      <a16:colId xmlns:a16="http://schemas.microsoft.com/office/drawing/2014/main" val="575028048"/>
                    </a:ext>
                  </a:extLst>
                </a:gridCol>
                <a:gridCol w="2932806">
                  <a:extLst>
                    <a:ext uri="{9D8B030D-6E8A-4147-A177-3AD203B41FA5}">
                      <a16:colId xmlns:a16="http://schemas.microsoft.com/office/drawing/2014/main" val="3884335729"/>
                    </a:ext>
                  </a:extLst>
                </a:gridCol>
                <a:gridCol w="2335261">
                  <a:extLst>
                    <a:ext uri="{9D8B030D-6E8A-4147-A177-3AD203B41FA5}">
                      <a16:colId xmlns:a16="http://schemas.microsoft.com/office/drawing/2014/main" val="3593230856"/>
                    </a:ext>
                  </a:extLst>
                </a:gridCol>
              </a:tblGrid>
              <a:tr h="4698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Ortalama zorluk </a:t>
                      </a:r>
                      <a:r>
                        <a:rPr lang="tr-TR" sz="2400" b="1" dirty="0" err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indexi</a:t>
                      </a: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(OZİ)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Zorluk indeksi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solidFill>
                            <a:srgbClr val="C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Yorum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7959789"/>
                  </a:ext>
                </a:extLst>
              </a:tr>
              <a:tr h="469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72,84</a:t>
                      </a:r>
                      <a:endParaRPr lang="tr-TR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285587"/>
                  </a:ext>
                </a:extLst>
              </a:tr>
              <a:tr h="469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2022-2023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0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75,92</a:t>
                      </a:r>
                      <a:endParaRPr lang="tr-TR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7736472"/>
                  </a:ext>
                </a:extLst>
              </a:tr>
              <a:tr h="469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2021-2022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66,93</a:t>
                      </a:r>
                      <a:endParaRPr lang="tr-TR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251418"/>
                  </a:ext>
                </a:extLst>
              </a:tr>
              <a:tr h="469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2020-2021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883281"/>
                  </a:ext>
                </a:extLst>
              </a:tr>
              <a:tr h="469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2019-2020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ONLİNE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681991"/>
                  </a:ext>
                </a:extLst>
              </a:tr>
              <a:tr h="469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2018-2019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KOLAY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9636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8470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69700" y="220717"/>
            <a:ext cx="10972800" cy="736979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SORULARIN NİTELİĞİ</a:t>
            </a:r>
            <a:endParaRPr lang="tr-TR" sz="3200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9416786"/>
              </p:ext>
            </p:extLst>
          </p:nvPr>
        </p:nvGraphicFramePr>
        <p:xfrm>
          <a:off x="609601" y="1303285"/>
          <a:ext cx="10972798" cy="5263415"/>
        </p:xfrm>
        <a:graphic>
          <a:graphicData uri="http://schemas.openxmlformats.org/drawingml/2006/table">
            <a:tbl>
              <a:tblPr firstRow="1" firstCol="1" bandRow="1"/>
              <a:tblGrid>
                <a:gridCol w="4077492">
                  <a:extLst>
                    <a:ext uri="{9D8B030D-6E8A-4147-A177-3AD203B41FA5}">
                      <a16:colId xmlns:a16="http://schemas.microsoft.com/office/drawing/2014/main" val="3774543051"/>
                    </a:ext>
                  </a:extLst>
                </a:gridCol>
                <a:gridCol w="1149949">
                  <a:extLst>
                    <a:ext uri="{9D8B030D-6E8A-4147-A177-3AD203B41FA5}">
                      <a16:colId xmlns:a16="http://schemas.microsoft.com/office/drawing/2014/main" val="3170066680"/>
                    </a:ext>
                  </a:extLst>
                </a:gridCol>
                <a:gridCol w="1149949">
                  <a:extLst>
                    <a:ext uri="{9D8B030D-6E8A-4147-A177-3AD203B41FA5}">
                      <a16:colId xmlns:a16="http://schemas.microsoft.com/office/drawing/2014/main" val="3578178326"/>
                    </a:ext>
                  </a:extLst>
                </a:gridCol>
                <a:gridCol w="1149949">
                  <a:extLst>
                    <a:ext uri="{9D8B030D-6E8A-4147-A177-3AD203B41FA5}">
                      <a16:colId xmlns:a16="http://schemas.microsoft.com/office/drawing/2014/main" val="1429876325"/>
                    </a:ext>
                  </a:extLst>
                </a:gridCol>
                <a:gridCol w="1378184">
                  <a:extLst>
                    <a:ext uri="{9D8B030D-6E8A-4147-A177-3AD203B41FA5}">
                      <a16:colId xmlns:a16="http://schemas.microsoft.com/office/drawing/2014/main" val="3941433447"/>
                    </a:ext>
                  </a:extLst>
                </a:gridCol>
                <a:gridCol w="1114836">
                  <a:extLst>
                    <a:ext uri="{9D8B030D-6E8A-4147-A177-3AD203B41FA5}">
                      <a16:colId xmlns:a16="http://schemas.microsoft.com/office/drawing/2014/main" val="3282071997"/>
                    </a:ext>
                  </a:extLst>
                </a:gridCol>
                <a:gridCol w="952439">
                  <a:extLst>
                    <a:ext uri="{9D8B030D-6E8A-4147-A177-3AD203B41FA5}">
                      <a16:colId xmlns:a16="http://schemas.microsoft.com/office/drawing/2014/main" val="501819895"/>
                    </a:ext>
                  </a:extLst>
                </a:gridCol>
              </a:tblGrid>
              <a:tr h="8513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Sorunun Niteliği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(Ayırt edicilik)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Sayı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7245" algn="ctr"/>
                          <a:tab pos="1222375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Çok Kolay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Kolay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77240" algn="ctr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Orta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17245" algn="ctr"/>
                          <a:tab pos="1222375" algn="l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Güçlükte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77240" algn="ctr"/>
                        </a:tabLs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Zor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Çok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Zor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0884538"/>
                  </a:ext>
                </a:extLst>
              </a:tr>
              <a:tr h="815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ayırt edebilen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28,8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2987957"/>
                  </a:ext>
                </a:extLst>
              </a:tr>
              <a:tr h="815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tam ayırt edemeyen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Gözden geçirilmeli)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18,8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2921"/>
                  </a:ext>
                </a:extLst>
              </a:tr>
              <a:tr h="815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ayırt edemeyen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(Düzeltilmeli, geliştirilmeli)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25,0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10237"/>
                  </a:ext>
                </a:extLst>
              </a:tr>
              <a:tr h="815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Bilenle bilmeyeni ayırt edemeyen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Mutlaka testten çıkarılması gereken soru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27,4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60054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093" marR="64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46,2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33,8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12,5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6,3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1,2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003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4425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8751462"/>
              </p:ext>
            </p:extLst>
          </p:nvPr>
        </p:nvGraphicFramePr>
        <p:xfrm>
          <a:off x="212738" y="861433"/>
          <a:ext cx="11731573" cy="5466093"/>
        </p:xfrm>
        <a:graphic>
          <a:graphicData uri="http://schemas.openxmlformats.org/drawingml/2006/table">
            <a:tbl>
              <a:tblPr firstRow="1" firstCol="1" bandRow="1"/>
              <a:tblGrid>
                <a:gridCol w="3255580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589364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14703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98786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557048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704194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809296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  <a:gridCol w="876918">
                  <a:extLst>
                    <a:ext uri="{9D8B030D-6E8A-4147-A177-3AD203B41FA5}">
                      <a16:colId xmlns:a16="http://schemas.microsoft.com/office/drawing/2014/main" val="931955829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</a:t>
                      </a:r>
                      <a:r>
                        <a:rPr lang="tr-TR" sz="2000" b="1" baseline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89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(%)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(n=89)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(n=75)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1.Kurulun amaç ve öğrenim hedeflerine ulaşmak için teorik ve pratik ders konu ve saatleri yeterliydi.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31,5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48,3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79,8</a:t>
                      </a:r>
                      <a:endParaRPr lang="tr-T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69,47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138105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Kurul süresince bireysel çalışıp anlamamız için yeterli serbest çalışma saati ayrılmıştı.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6,7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32,6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</a:t>
                      </a:r>
                      <a:endParaRPr lang="tr-T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53,9</a:t>
                      </a:r>
                      <a:endParaRPr lang="tr-T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86,5</a:t>
                      </a:r>
                      <a:endParaRPr lang="tr-T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77,3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3.Kurul içindeki ders konuları birbirlerini tamamlıyordu.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6,7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31,5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56,2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87,7</a:t>
                      </a:r>
                      <a:endParaRPr lang="tr-T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89,3</a:t>
                      </a:r>
                      <a:endParaRPr lang="tr-T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2687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923259"/>
              </p:ext>
            </p:extLst>
          </p:nvPr>
        </p:nvGraphicFramePr>
        <p:xfrm>
          <a:off x="223248" y="977046"/>
          <a:ext cx="11731573" cy="4551051"/>
        </p:xfrm>
        <a:graphic>
          <a:graphicData uri="http://schemas.openxmlformats.org/drawingml/2006/table">
            <a:tbl>
              <a:tblPr firstRow="1" firstCol="1" bandRow="1"/>
              <a:tblGrid>
                <a:gridCol w="3255580">
                  <a:extLst>
                    <a:ext uri="{9D8B030D-6E8A-4147-A177-3AD203B41FA5}">
                      <a16:colId xmlns:a16="http://schemas.microsoft.com/office/drawing/2014/main" val="310043066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78040514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26544610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3702637784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413676097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80771401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1538058220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094377649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2373846175"/>
                    </a:ext>
                  </a:extLst>
                </a:gridCol>
                <a:gridCol w="704021">
                  <a:extLst>
                    <a:ext uri="{9D8B030D-6E8A-4147-A177-3AD203B41FA5}">
                      <a16:colId xmlns:a16="http://schemas.microsoft.com/office/drawing/2014/main" val="4129147208"/>
                    </a:ext>
                  </a:extLst>
                </a:gridCol>
                <a:gridCol w="676280">
                  <a:extLst>
                    <a:ext uri="{9D8B030D-6E8A-4147-A177-3AD203B41FA5}">
                      <a16:colId xmlns:a16="http://schemas.microsoft.com/office/drawing/2014/main" val="229966130"/>
                    </a:ext>
                  </a:extLst>
                </a:gridCol>
                <a:gridCol w="731762">
                  <a:extLst>
                    <a:ext uri="{9D8B030D-6E8A-4147-A177-3AD203B41FA5}">
                      <a16:colId xmlns:a16="http://schemas.microsoft.com/office/drawing/2014/main" val="2096744836"/>
                    </a:ext>
                  </a:extLst>
                </a:gridCol>
                <a:gridCol w="731762">
                  <a:extLst>
                    <a:ext uri="{9D8B030D-6E8A-4147-A177-3AD203B41FA5}">
                      <a16:colId xmlns:a16="http://schemas.microsoft.com/office/drawing/2014/main" val="1798288488"/>
                    </a:ext>
                  </a:extLst>
                </a:gridCol>
              </a:tblGrid>
              <a:tr h="932214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80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Katılım: 89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(20222023)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605484"/>
                  </a:ext>
                </a:extLst>
              </a:tr>
              <a:tr h="305913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(%)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(n=89)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(n=75)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380369"/>
                  </a:ext>
                </a:extLst>
              </a:tr>
              <a:tr h="95895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4.Kurul programına öğretim üyeleri uydu.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53,9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83,1</a:t>
                      </a:r>
                      <a:endParaRPr lang="tr-T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040165"/>
                  </a:ext>
                </a:extLst>
              </a:tr>
              <a:tr h="8933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5.Program değişiklikleri zamanında bildirildi.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9,0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21,3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60,7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82,0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76,0</a:t>
                      </a:r>
                      <a:endParaRPr lang="tr-T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215999"/>
                  </a:ext>
                </a:extLst>
              </a:tr>
              <a:tr h="10357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6.Konuları anlatan öğretim üyeleri hastalık ve sağlıkla ilişkileri açıkladılar.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7,9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37,1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47,2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84,3</a:t>
                      </a:r>
                      <a:endParaRPr lang="tr-T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84,0</a:t>
                      </a:r>
                      <a:endParaRPr lang="tr-T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251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73298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7012098"/>
              </p:ext>
            </p:extLst>
          </p:nvPr>
        </p:nvGraphicFramePr>
        <p:xfrm>
          <a:off x="140717" y="1030014"/>
          <a:ext cx="11725461" cy="5028503"/>
        </p:xfrm>
        <a:graphic>
          <a:graphicData uri="http://schemas.openxmlformats.org/drawingml/2006/table">
            <a:tbl>
              <a:tblPr firstRow="1" firstCol="1" bandRow="1"/>
              <a:tblGrid>
                <a:gridCol w="3245141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06693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6527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00156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25118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00156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48675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885063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46234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  <a:gridCol w="882868">
                  <a:extLst>
                    <a:ext uri="{9D8B030D-6E8A-4147-A177-3AD203B41FA5}">
                      <a16:colId xmlns:a16="http://schemas.microsoft.com/office/drawing/2014/main" val="505330753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89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(2023 2024)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(2022 2023)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(n=89)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(n=75)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7.Dersler anlamamı kolaylaştıracak içerikte ve yoğunluktaydı.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15,7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27,0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44,9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71,9</a:t>
                      </a:r>
                      <a:endParaRPr lang="tr-T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64,0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8.Görsel ve işitsel materyaller ( video, maket, slayt)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14,6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29,2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46,1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75,3</a:t>
                      </a:r>
                      <a:endParaRPr lang="tr-T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52,0</a:t>
                      </a:r>
                      <a:endParaRPr lang="tr-T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9.Bu ders kurulundaki öğrendiğim bilgiler mesleğe karşı ilgimi artırdı.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7,9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20,2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22,5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44,9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67,4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tr-T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94411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789033"/>
              </p:ext>
            </p:extLst>
          </p:nvPr>
        </p:nvGraphicFramePr>
        <p:xfrm>
          <a:off x="222921" y="1030014"/>
          <a:ext cx="11821935" cy="5058347"/>
        </p:xfrm>
        <a:graphic>
          <a:graphicData uri="http://schemas.openxmlformats.org/drawingml/2006/table">
            <a:tbl>
              <a:tblPr firstRow="1" firstCol="1" bandRow="1"/>
              <a:tblGrid>
                <a:gridCol w="3271841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712508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537841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706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591725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79316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98786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  <a:gridCol w="830318">
                  <a:extLst>
                    <a:ext uri="{9D8B030D-6E8A-4147-A177-3AD203B41FA5}">
                      <a16:colId xmlns:a16="http://schemas.microsoft.com/office/drawing/2014/main" val="1340703012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89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(2023 2024)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(2022 2023)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(n=89)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(n=75)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10.Öğretim üyeleri interaktif ders işleyerek derslerde dikkatimizi canlı tuttu.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6,7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14,6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37,1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34,8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71,9</a:t>
                      </a:r>
                      <a:endParaRPr lang="tr-T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38,7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11.Kuruldaki pratikler dersi anlamamı kolaylaştırdı.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4,5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2,2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30,3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57,3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87,6</a:t>
                      </a:r>
                      <a:endParaRPr lang="tr-TR" sz="18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45,3</a:t>
                      </a:r>
                      <a:endParaRPr lang="tr-T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0384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12.Kurul sürecinde kullanılan derslik, laboratuvar gibi fiziksel ortamlar ve kullanılan materyaller yeterliydi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7,9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12,4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11,2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28,1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40,4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68,5</a:t>
                      </a:r>
                      <a:endParaRPr lang="tr-T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42,7</a:t>
                      </a:r>
                      <a:endParaRPr lang="tr-TR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1082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553896"/>
              </p:ext>
            </p:extLst>
          </p:nvPr>
        </p:nvGraphicFramePr>
        <p:xfrm>
          <a:off x="124249" y="482220"/>
          <a:ext cx="11836524" cy="5965444"/>
        </p:xfrm>
        <a:graphic>
          <a:graphicData uri="http://schemas.openxmlformats.org/drawingml/2006/table">
            <a:tbl>
              <a:tblPr firstRow="1" firstCol="1" bandRow="1"/>
              <a:tblGrid>
                <a:gridCol w="3275879">
                  <a:extLst>
                    <a:ext uri="{9D8B030D-6E8A-4147-A177-3AD203B41FA5}">
                      <a16:colId xmlns:a16="http://schemas.microsoft.com/office/drawing/2014/main" val="3376156534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828912990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2021134937"/>
                    </a:ext>
                  </a:extLst>
                </a:gridCol>
                <a:gridCol w="713387">
                  <a:extLst>
                    <a:ext uri="{9D8B030D-6E8A-4147-A177-3AD203B41FA5}">
                      <a16:colId xmlns:a16="http://schemas.microsoft.com/office/drawing/2014/main" val="998865900"/>
                    </a:ext>
                  </a:extLst>
                </a:gridCol>
                <a:gridCol w="718244">
                  <a:extLst>
                    <a:ext uri="{9D8B030D-6E8A-4147-A177-3AD203B41FA5}">
                      <a16:colId xmlns:a16="http://schemas.microsoft.com/office/drawing/2014/main" val="3758118940"/>
                    </a:ext>
                  </a:extLst>
                </a:gridCol>
                <a:gridCol w="519697">
                  <a:extLst>
                    <a:ext uri="{9D8B030D-6E8A-4147-A177-3AD203B41FA5}">
                      <a16:colId xmlns:a16="http://schemas.microsoft.com/office/drawing/2014/main" val="1694873661"/>
                    </a:ext>
                  </a:extLst>
                </a:gridCol>
                <a:gridCol w="686001">
                  <a:extLst>
                    <a:ext uri="{9D8B030D-6E8A-4147-A177-3AD203B41FA5}">
                      <a16:colId xmlns:a16="http://schemas.microsoft.com/office/drawing/2014/main" val="4095274750"/>
                    </a:ext>
                  </a:extLst>
                </a:gridCol>
                <a:gridCol w="644424">
                  <a:extLst>
                    <a:ext uri="{9D8B030D-6E8A-4147-A177-3AD203B41FA5}">
                      <a16:colId xmlns:a16="http://schemas.microsoft.com/office/drawing/2014/main" val="905520888"/>
                    </a:ext>
                  </a:extLst>
                </a:gridCol>
                <a:gridCol w="737970">
                  <a:extLst>
                    <a:ext uri="{9D8B030D-6E8A-4147-A177-3AD203B41FA5}">
                      <a16:colId xmlns:a16="http://schemas.microsoft.com/office/drawing/2014/main" val="946148365"/>
                    </a:ext>
                  </a:extLst>
                </a:gridCol>
                <a:gridCol w="675607">
                  <a:extLst>
                    <a:ext uri="{9D8B030D-6E8A-4147-A177-3AD203B41FA5}">
                      <a16:colId xmlns:a16="http://schemas.microsoft.com/office/drawing/2014/main" val="1694929614"/>
                    </a:ext>
                  </a:extLst>
                </a:gridCol>
                <a:gridCol w="789940">
                  <a:extLst>
                    <a:ext uri="{9D8B030D-6E8A-4147-A177-3AD203B41FA5}">
                      <a16:colId xmlns:a16="http://schemas.microsoft.com/office/drawing/2014/main" val="416988268"/>
                    </a:ext>
                  </a:extLst>
                </a:gridCol>
                <a:gridCol w="797262">
                  <a:extLst>
                    <a:ext uri="{9D8B030D-6E8A-4147-A177-3AD203B41FA5}">
                      <a16:colId xmlns:a16="http://schemas.microsoft.com/office/drawing/2014/main" val="2294102131"/>
                    </a:ext>
                  </a:extLst>
                </a:gridCol>
                <a:gridCol w="851339">
                  <a:extLst>
                    <a:ext uri="{9D8B030D-6E8A-4147-A177-3AD203B41FA5}">
                      <a16:colId xmlns:a16="http://schemas.microsoft.com/office/drawing/2014/main" val="2869319971"/>
                    </a:ext>
                  </a:extLst>
                </a:gridCol>
              </a:tblGrid>
              <a:tr h="66874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DEĞİŞKENLER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Katılım : 89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1-Tamamen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2-Kısmen katılmıyorum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3-Kararsızım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4-Kısmen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5- Tamamen Katılıyorum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884" marR="60884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(2023 2024)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4+5</a:t>
                      </a:r>
                      <a:endParaRPr lang="tr-TR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(2022 2023)</a:t>
                      </a:r>
                      <a:endParaRPr lang="tr-TR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597774"/>
                  </a:ext>
                </a:extLst>
              </a:tr>
              <a:tr h="354842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 (%)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(%)                 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Sayı       (%)     </a:t>
                      </a:r>
                    </a:p>
                  </a:txBody>
                  <a:tcPr marL="60884" marR="60884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(n=89)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tr-TR" sz="16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(n=75)</a:t>
                      </a:r>
                      <a:endParaRPr lang="tr-TR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5629122"/>
                  </a:ext>
                </a:extLst>
              </a:tr>
              <a:tr h="51218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13.Bu kurulda aldığım eğitimden memnunum.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15,7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33,7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41,6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75,3</a:t>
                      </a:r>
                      <a:endParaRPr lang="tr-TR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56,0</a:t>
                      </a:r>
                      <a:endParaRPr lang="tr-T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57890"/>
                  </a:ext>
                </a:extLst>
              </a:tr>
              <a:tr h="58724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14.Kurulun amaç ve öğrenim hedeflerine ulaştığımı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3,4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6,7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36,0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43,8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79,8</a:t>
                      </a:r>
                      <a:endParaRPr lang="tr-TR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65,4</a:t>
                      </a:r>
                      <a:endParaRPr lang="tr-T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97581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15.Kurul sonu sınavının kurul boyu öğretilenleri kapsadığını ve öğrendiklerimi nesnel bir şekilde ölçtüğünü düşünüyorum.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5,6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16,9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34,8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37,1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71,9</a:t>
                      </a:r>
                      <a:endParaRPr lang="tr-T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52,0</a:t>
                      </a:r>
                      <a:endParaRPr lang="tr-TR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030457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16.Kurulda uygulanan zıt 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panel ilgili dersteki (</a:t>
                      </a:r>
                      <a:r>
                        <a:rPr lang="tr-TR" sz="2000" b="1" kern="12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+mn-cs"/>
                        </a:rPr>
                        <a:t>Tıbbi Biyokimyadaki</a:t>
                      </a:r>
                      <a:r>
                        <a:rPr lang="tr-TR" sz="2000" b="1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) başarımı arttırdı.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20,2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15,7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24,7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tr-TR" sz="1800" b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12,4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27,0</a:t>
                      </a:r>
                      <a:endParaRPr lang="tr-TR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39,4</a:t>
                      </a:r>
                      <a:endParaRPr lang="tr-TR" sz="20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740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540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257799"/>
          </a:xfrm>
        </p:spPr>
        <p:txBody>
          <a:bodyPr>
            <a:normAutofit/>
          </a:bodyPr>
          <a:lstStyle/>
          <a:p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Kurul süresinin uzun olması iyiydi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(1 öğrenci)</a:t>
            </a:r>
          </a:p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Yeterli serbest çalışma süresinin olması (</a:t>
            </a:r>
            <a:r>
              <a:rPr lang="tr-TR" sz="2400" u="sng" dirty="0">
                <a:solidFill>
                  <a:srgbClr val="000000"/>
                </a:solidFill>
                <a:latin typeface="Arial" panose="020B0604020202020204" pitchFamily="34" charset="0"/>
              </a:rPr>
              <a:t>14 </a:t>
            </a:r>
            <a:r>
              <a:rPr lang="tr-TR" sz="2400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öğrenci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endParaRPr lang="tr-T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Konu </a:t>
            </a:r>
            <a:r>
              <a:rPr lang="tr-T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yoğunluğu</a:t>
            </a:r>
            <a:r>
              <a:rPr lang="tr-TR" sz="2400" dirty="0"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tr-TR" sz="2400" dirty="0">
                <a:latin typeface="Arial" panose="020B0604020202020204" pitchFamily="34" charset="0"/>
              </a:rPr>
              <a:t>ders yoğunluğunun fazla olmaması, ders saatinin az olması </a:t>
            </a:r>
            <a:r>
              <a:rPr lang="tr-TR" sz="2400" dirty="0"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tr-TR" sz="2400" u="sng" dirty="0">
                <a:latin typeface="Arial" panose="020B0604020202020204" pitchFamily="34" charset="0"/>
              </a:rPr>
              <a:t>10</a:t>
            </a:r>
            <a:r>
              <a:rPr lang="tr-TR" sz="2400" u="sng" dirty="0">
                <a:latin typeface="Arial" panose="020B0604020202020204" pitchFamily="34" charset="0"/>
                <a:ea typeface="Times New Roman" panose="02020603050405020304" pitchFamily="18" charset="0"/>
              </a:rPr>
              <a:t> öğrenci</a:t>
            </a:r>
            <a:r>
              <a:rPr lang="tr-TR" sz="2400" dirty="0"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</a:p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Ders programı yoğunluğu iyiydi,, Bir gün içerisinde yoracak kadar ders saati yoktu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tr-TR" sz="2400" u="sng" dirty="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r>
              <a:rPr lang="tr-TR" sz="2400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öğrenci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  <a:endParaRPr lang="tr-T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Özellikle pazartesi ve cuma günlerinde ders ve </a:t>
            </a:r>
            <a:r>
              <a:rPr lang="tr-TR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lab</a:t>
            </a:r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olmaması (1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öğrenci)</a:t>
            </a:r>
            <a:endParaRPr lang="tr-TR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tr-TR" sz="2400" dirty="0"/>
          </a:p>
          <a:p>
            <a:endParaRPr lang="tr-TR" dirty="0"/>
          </a:p>
          <a:p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4510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164701"/>
            <a:ext cx="10972800" cy="4693297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Tıbbi beceriler dersleri çok zevkliydi,, bu tür herkesin uygulama yapabileceği derslerin arttırılmasının klinikte faydalı olacağını düşünüyorum (</a:t>
            </a:r>
            <a:r>
              <a:rPr lang="tr-TR" sz="2400" u="sng" dirty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tr-TR" sz="2400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öğrenci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Laboratuvar dersleri verimli geçti. (1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öğrenci)</a:t>
            </a:r>
            <a:endParaRPr lang="tr-TR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tr-TR" sz="2400" dirty="0"/>
          </a:p>
          <a:p>
            <a:endParaRPr lang="tr-TR" dirty="0"/>
          </a:p>
          <a:p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259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2887097"/>
              </p:ext>
            </p:extLst>
          </p:nvPr>
        </p:nvGraphicFramePr>
        <p:xfrm>
          <a:off x="378374" y="546536"/>
          <a:ext cx="11109433" cy="49305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81647">
                  <a:extLst>
                    <a:ext uri="{9D8B030D-6E8A-4147-A177-3AD203B41FA5}">
                      <a16:colId xmlns:a16="http://schemas.microsoft.com/office/drawing/2014/main" val="2763349661"/>
                    </a:ext>
                  </a:extLst>
                </a:gridCol>
                <a:gridCol w="2524755">
                  <a:extLst>
                    <a:ext uri="{9D8B030D-6E8A-4147-A177-3AD203B41FA5}">
                      <a16:colId xmlns:a16="http://schemas.microsoft.com/office/drawing/2014/main" val="3038610398"/>
                    </a:ext>
                  </a:extLst>
                </a:gridCol>
                <a:gridCol w="2677885">
                  <a:extLst>
                    <a:ext uri="{9D8B030D-6E8A-4147-A177-3AD203B41FA5}">
                      <a16:colId xmlns:a16="http://schemas.microsoft.com/office/drawing/2014/main" val="1765466838"/>
                    </a:ext>
                  </a:extLst>
                </a:gridCol>
                <a:gridCol w="2325146">
                  <a:extLst>
                    <a:ext uri="{9D8B030D-6E8A-4147-A177-3AD203B41FA5}">
                      <a16:colId xmlns:a16="http://schemas.microsoft.com/office/drawing/2014/main" val="3603656401"/>
                    </a:ext>
                  </a:extLst>
                </a:gridCol>
              </a:tblGrid>
              <a:tr h="4948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 dirty="0">
                          <a:effectLst/>
                        </a:rPr>
                        <a:t>Hafta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Saat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400">
                          <a:effectLst/>
                        </a:rPr>
                        <a:t>Saat/Gün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9594394"/>
                  </a:ext>
                </a:extLst>
              </a:tr>
              <a:tr h="492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2023-2024 V. DERS KURULU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9(TDP,TB +)</a:t>
                      </a:r>
                      <a:endParaRPr lang="tr-TR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177-155</a:t>
                      </a:r>
                      <a:endParaRPr lang="tr-TR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3,9</a:t>
                      </a:r>
                      <a:endParaRPr lang="tr-TR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96266423"/>
                  </a:ext>
                </a:extLst>
              </a:tr>
              <a:tr h="492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2022-2023 V. DERS KURULU 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9(PDÖ,TB +)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175-153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3,9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9656767"/>
                  </a:ext>
                </a:extLst>
              </a:tr>
              <a:tr h="492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2021-2022 V. DERS KURULU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8(TB +)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164-144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4,1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1730424"/>
                  </a:ext>
                </a:extLst>
              </a:tr>
              <a:tr h="492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1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2020-2021 V. DERS KURULU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7(TB +)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159-145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4,5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4847034"/>
                  </a:ext>
                </a:extLst>
              </a:tr>
              <a:tr h="492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1" u="sng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2019-2020 V. DERS KURULU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 (TB +)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160-144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4,0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6726361"/>
                  </a:ext>
                </a:extLst>
              </a:tr>
              <a:tr h="492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2018-2019 V. DERS KURULU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 (TB -)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152-136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4,3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3543661"/>
                  </a:ext>
                </a:extLst>
              </a:tr>
              <a:tr h="492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2017-2018 V. DERS KURULU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7(PDÖ,TB +)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177-165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5,1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41621670"/>
                  </a:ext>
                </a:extLst>
              </a:tr>
              <a:tr h="492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2016-2017 V. DERS KURULU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7(TB +)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161-145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4,6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6218922"/>
                  </a:ext>
                </a:extLst>
              </a:tr>
              <a:tr h="492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2015-2016 V. DERS KURULU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7(TB +)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165-145</a:t>
                      </a:r>
                      <a:endParaRPr lang="tr-TR" sz="2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2057400" algn="l"/>
                          <a:tab pos="2250440" algn="l"/>
                          <a:tab pos="2340610" algn="l"/>
                          <a:tab pos="2430780" algn="l"/>
                        </a:tabLst>
                      </a:pPr>
                      <a:r>
                        <a:rPr lang="tr-TR" sz="2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4,7</a:t>
                      </a:r>
                      <a:endParaRPr lang="tr-TR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84769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89516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884784"/>
            <a:ext cx="10972800" cy="4973215"/>
          </a:xfrm>
        </p:spPr>
        <p:txBody>
          <a:bodyPr>
            <a:normAutofit/>
          </a:bodyPr>
          <a:lstStyle/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Hocaların anlatışı, ilgileri, donanımı (</a:t>
            </a:r>
            <a:r>
              <a:rPr lang="tr-TR" sz="24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lang="tr-TR" sz="2400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öğrenci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</a:p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Hocalar hastalıklarla ve klinikle bağdaştırdı,, bu şekilde daha da kalıcı olduğu düşüncesindeyim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(2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öğrenci)</a:t>
            </a:r>
          </a:p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Eğitici bir kuruldu (1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öğrenci)</a:t>
            </a:r>
            <a:endParaRPr lang="tr-TR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/>
          </a:p>
          <a:p>
            <a:endParaRPr lang="tr-TR" dirty="0"/>
          </a:p>
          <a:p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0059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257799"/>
          </a:xfrm>
        </p:spPr>
        <p:txBody>
          <a:bodyPr>
            <a:norm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Derslerin ilişkili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olması,,,</a:t>
            </a:r>
            <a:r>
              <a:rPr lang="tr-TR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anlamamı</a:t>
            </a:r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kolaylaştırdı, derse ilgim hep canlı kaldı, ilintili olduğu için kafamda çoğu şey oturdu ve muhtemelen ilerde de unutmayacağım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sz="2400" u="sng" dirty="0"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r>
              <a:rPr lang="tr-TR" sz="2400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öğrenci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Ezber gerektiren konular daha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azdı,,çalışmamı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ve anlamamı kolaylaştırdı. (1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öğrenci)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Konuların ilgi çekici olması (1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öğrenci)</a:t>
            </a:r>
            <a:endParaRPr lang="tr-TR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tr-TR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tr-TR" sz="2400" dirty="0"/>
          </a:p>
          <a:p>
            <a:endParaRPr lang="tr-TR" dirty="0"/>
          </a:p>
          <a:p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0845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257799"/>
          </a:xfrm>
        </p:spPr>
        <p:txBody>
          <a:bodyPr>
            <a:normAutofit/>
          </a:bodyPr>
          <a:lstStyle/>
          <a:p>
            <a:endParaRPr lang="tr-TR" sz="2400" dirty="0"/>
          </a:p>
          <a:p>
            <a:endParaRPr lang="tr-TR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Kolaydı, </a:t>
            </a:r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diğer kurullara oranla daha basit bir kuruldu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(3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öğrenci)</a:t>
            </a:r>
          </a:p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Yapılabilir bir sınavdı çalıştığımızın karşılığını alabildiğimizi düşünüyorum (1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öğrenci)</a:t>
            </a:r>
          </a:p>
          <a:p>
            <a:endParaRPr lang="tr-TR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Sınav </a:t>
            </a:r>
            <a:r>
              <a:rPr lang="tr-TR" sz="24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ölçücülüğü</a:t>
            </a:r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gayet iyiydi.(1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öğrenci)</a:t>
            </a:r>
            <a:endParaRPr lang="tr-TR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tr-TR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tr-TR" sz="1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1976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257799"/>
          </a:xfrm>
        </p:spPr>
        <p:txBody>
          <a:bodyPr>
            <a:normAutofit/>
          </a:bodyPr>
          <a:lstStyle/>
          <a:p>
            <a:r>
              <a:rPr lang="tr-TR" sz="24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Normal,iyi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öğrenci)</a:t>
            </a:r>
          </a:p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 komite olması (1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öğrenci)</a:t>
            </a:r>
            <a:endParaRPr lang="tr-TR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Bitmesi (2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öğrenci)</a:t>
            </a: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 (7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öğrenci)</a:t>
            </a:r>
            <a:endParaRPr lang="tr-TR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/>
          </a:p>
          <a:p>
            <a:endParaRPr lang="tr-TR" dirty="0"/>
          </a:p>
          <a:p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22821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OLUMLU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Özetle;</a:t>
            </a:r>
            <a:endParaRPr lang="tr-T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/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Ders programı dizaynı (32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Derslerin ilişkili olması (16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öğrenci)</a:t>
            </a:r>
            <a:endParaRPr lang="tr-TR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Hocaların anlatışı, ilgileri, donanımı (16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</a:p>
          <a:p>
            <a:endParaRPr lang="tr-TR" dirty="0"/>
          </a:p>
          <a:p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742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265086"/>
            <a:ext cx="10972800" cy="5353651"/>
          </a:xfrm>
        </p:spPr>
        <p:txBody>
          <a:bodyPr>
            <a:normAutofit/>
          </a:bodyPr>
          <a:lstStyle/>
          <a:p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Son kurul olması ve resmi tatillerin fazla olması,, çalışma düzenimi bozup ilgimi ve motivasyonumu azalttı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(1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</a:p>
          <a:p>
            <a:endParaRPr lang="tr-TR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Derslere ilginin azalması (1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</a:p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Bahar dönemine denk gelmesi (1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</a:p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Etkinlik olmaması (2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  <a:endParaRPr lang="tr-TR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tr-TR" sz="2400" dirty="0"/>
          </a:p>
          <a:p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01054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04327" y="1504349"/>
            <a:ext cx="10972800" cy="5353651"/>
          </a:xfrm>
        </p:spPr>
        <p:txBody>
          <a:bodyPr>
            <a:normAutofit/>
          </a:bodyPr>
          <a:lstStyle/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Çok uzun süreye yayılmıştı  (4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</a:p>
          <a:p>
            <a:pPr marL="0" indent="0">
              <a:buNone/>
            </a:pPr>
            <a:endParaRPr lang="tr-T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Zaman boşluğu çok fazlaydı  (2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</a:p>
          <a:p>
            <a:endParaRPr lang="tr-TR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Finalle arasında çok az süre olması  (1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</a:p>
          <a:p>
            <a:endParaRPr lang="tr-TR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tr-TR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lvl="1"/>
            <a:r>
              <a:rPr lang="tr-TR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 haftayı kısıp final için çalışma zamanı verilebilirdi .1ve 3. sınıfların 3 haftalık çalışma zamanı var fakat bizim 2 hafta .Bu kurulda 1 hafta kısaltılıp finale eklenmesi gerekiyordu. Bizden sonrakiler için böyle yaparsanız çok daha verimli olur diye düşünüyorum. Saygılarımla arz ederim 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</a:rPr>
              <a:t> (3 </a:t>
            </a:r>
            <a:r>
              <a:rPr lang="tr-TR" sz="2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</a:p>
          <a:p>
            <a:pPr lvl="1"/>
            <a:endParaRPr lang="tr-TR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tr-TR" sz="2400" dirty="0"/>
          </a:p>
          <a:p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381821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265086"/>
            <a:ext cx="10972800" cy="5353651"/>
          </a:xfrm>
        </p:spPr>
        <p:txBody>
          <a:bodyPr>
            <a:normAutofit/>
          </a:bodyPr>
          <a:lstStyle/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Tıbbi becerilerin 1 güne sığdırılması  (</a:t>
            </a:r>
            <a:r>
              <a:rPr lang="tr-TR" sz="2400" u="sng" dirty="0">
                <a:solidFill>
                  <a:srgbClr val="000000"/>
                </a:solidFill>
                <a:latin typeface="Arial" panose="020B0604020202020204" pitchFamily="34" charset="0"/>
              </a:rPr>
              <a:t>5 </a:t>
            </a:r>
            <a:r>
              <a:rPr lang="tr-TR" sz="2400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Tıbbi beceri sınavı ölçücü değil  (1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  <a:endParaRPr lang="tr-T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Tıbbi beceri sınavının uzun sürmesi  (2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</a:p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Zıt paneller verimli değil  (1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</a:p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tr-TR" sz="2400" dirty="0"/>
          </a:p>
          <a:p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0481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4955" y="1504349"/>
            <a:ext cx="10972800" cy="5353651"/>
          </a:xfrm>
        </p:spPr>
        <p:txBody>
          <a:bodyPr>
            <a:normAutofit/>
          </a:bodyPr>
          <a:lstStyle/>
          <a:p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Pratik derslerin az olması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(1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</a:p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</a:rPr>
              <a:t>Bazı derslerde konuların ders programında düzeni (1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</a:p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Dersler ağırdı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(3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  <a:endParaRPr lang="tr-TR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Dersler sıkıcıydı (3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</a:p>
          <a:p>
            <a:endParaRPr lang="tr-TR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Konu bütünlüğünün sağlanamaması. Derslerin birbirini desteklememesi (1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</a:p>
          <a:p>
            <a:endParaRPr lang="tr-TR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tr-TR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tr-TR" sz="2400" dirty="0"/>
          </a:p>
          <a:p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3957510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3575" y="1686588"/>
            <a:ext cx="10972800" cy="5353651"/>
          </a:xfrm>
        </p:spPr>
        <p:txBody>
          <a:bodyPr>
            <a:normAutofit/>
          </a:bodyPr>
          <a:lstStyle/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Slaytların açıklayıcı olmaması (2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</a:p>
          <a:p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Bazı konularda slaytlar kendi içinde çelişen bilgiler içeriyordu,, sınavda zor duruma düşürdü (</a:t>
            </a:r>
            <a:r>
              <a:rPr lang="tr-TR" sz="24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 </a:t>
            </a:r>
            <a:r>
              <a:rPr lang="tr-TR" sz="2400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endParaRPr lang="tr-TR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Slaytların arka planında açık renk kullanmaları daha iyi olur lacivert siyah kırmızı gibi renkler kullanılınca yazılar arkalardan sıkıntılı okunuyor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(1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</a:p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Slayt okunması, anlatılış şekli, ders süresinin kullanımı (5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</a:p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tr-TR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tr-TR" sz="2400" dirty="0"/>
          </a:p>
          <a:p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1941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SINAV VERİLERİ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893441"/>
              </p:ext>
            </p:extLst>
          </p:nvPr>
        </p:nvGraphicFramePr>
        <p:xfrm>
          <a:off x="1292772" y="1690686"/>
          <a:ext cx="9354207" cy="407949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876325">
                  <a:extLst>
                    <a:ext uri="{9D8B030D-6E8A-4147-A177-3AD203B41FA5}">
                      <a16:colId xmlns:a16="http://schemas.microsoft.com/office/drawing/2014/main" val="3228998275"/>
                    </a:ext>
                  </a:extLst>
                </a:gridCol>
                <a:gridCol w="3477882">
                  <a:extLst>
                    <a:ext uri="{9D8B030D-6E8A-4147-A177-3AD203B41FA5}">
                      <a16:colId xmlns:a16="http://schemas.microsoft.com/office/drawing/2014/main" val="735767529"/>
                    </a:ext>
                  </a:extLst>
                </a:gridCol>
              </a:tblGrid>
              <a:tr h="1019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</a:rPr>
                        <a:t>Sınava Giren Öğrenci Sayısı</a:t>
                      </a:r>
                      <a:endParaRPr lang="tr-TR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295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72043604"/>
                  </a:ext>
                </a:extLst>
              </a:tr>
              <a:tr h="1019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</a:rPr>
                        <a:t>Sınava Girmeyen Öğrenci Sayısı</a:t>
                      </a:r>
                      <a:endParaRPr lang="tr-TR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(7 Devamsız)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17543128"/>
                  </a:ext>
                </a:extLst>
              </a:tr>
              <a:tr h="1019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</a:rPr>
                        <a:t>Toplam Soru Sayısı</a:t>
                      </a:r>
                      <a:endParaRPr lang="tr-TR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80t+20p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82665292"/>
                  </a:ext>
                </a:extLst>
              </a:tr>
              <a:tr h="1019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</a:rPr>
                        <a:t>İptal Edilen Soru (Toplam)</a:t>
                      </a:r>
                      <a:endParaRPr lang="tr-TR" sz="28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Arial TUR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24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0292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57915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2265086"/>
            <a:ext cx="10972800" cy="5353651"/>
          </a:xfrm>
        </p:spPr>
        <p:txBody>
          <a:bodyPr>
            <a:normAutofit/>
          </a:bodyPr>
          <a:lstStyle/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Bazı sorular ucu açık sorulardı (1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Bazı derslerin soruları ayrıntı, zordu, çeldiriciydi (</a:t>
            </a:r>
            <a:r>
              <a:rPr lang="tr-TR" sz="2400" u="sng" dirty="0">
                <a:latin typeface="Arial" panose="020B0604020202020204" pitchFamily="34" charset="0"/>
                <a:cs typeface="Arial" panose="020B0604020202020204" pitchFamily="34" charset="0"/>
              </a:rPr>
              <a:t>8 </a:t>
            </a:r>
            <a:r>
              <a:rPr lang="tr-TR" sz="2400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Zordu,, spot bilgi değil yorum odaklıydı (3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  <a:endParaRPr lang="tr-TR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Slayt-anlatılan dışı soru vardı (2 öğrenci)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/>
          </a:p>
          <a:p>
            <a:endParaRPr lang="tr-TR" sz="2800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947152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156997"/>
            <a:ext cx="10972800" cy="4879910"/>
          </a:xfrm>
        </p:spPr>
        <p:txBody>
          <a:bodyPr>
            <a:noAutofit/>
          </a:bodyPr>
          <a:lstStyle/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Çok olumsuz bir şey yoktu  (1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  <a:endParaRPr lang="tr-TR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Yok (</a:t>
            </a:r>
            <a:r>
              <a:rPr lang="tr-TR" sz="2400" u="sng" dirty="0">
                <a:latin typeface="Arial" panose="020B0604020202020204" pitchFamily="34" charset="0"/>
                <a:cs typeface="Arial" panose="020B0604020202020204" pitchFamily="34" charset="0"/>
              </a:rPr>
              <a:t>17 </a:t>
            </a:r>
            <a:r>
              <a:rPr lang="tr-TR" sz="2400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tr-TR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Geçen kurul hakkında değil fakat genel bir olumsuzluktan bahsetmek istiyorum </a:t>
            </a:r>
            <a:b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Tüm yıl boyunca zaten çok ağır derslerle sürekli olarak uğraşıyoruz final sınavı da haliyle çok ağır oluyor </a:t>
            </a:r>
            <a:b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tr-TR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 kadar ağır bir sınavda kolaylaştırmalara gidilmesi öğrencilerin daha efektif çalışması açısından iyi bir adım olabilir(finalde barajın kaldırılması gibi) (2 </a:t>
            </a:r>
            <a:r>
              <a:rPr lang="tr-TR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  <a:endParaRPr lang="tr-TR" sz="24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0881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KURULLA İLGİLİ ÖĞRENCİLERİN OLUMSUZ GÖRÜŞLERİ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Özetle;</a:t>
            </a:r>
            <a:endParaRPr lang="tr-T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dirty="0"/>
          </a:p>
          <a:p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Yok  (18 </a:t>
            </a:r>
            <a:r>
              <a:rPr lang="tr-TR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</a:p>
          <a:p>
            <a:endParaRPr lang="tr-TR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Sorular ayrıntı, zordu, çeldiriciydi  (8 </a:t>
            </a:r>
            <a:r>
              <a:rPr lang="tr-TR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</a:p>
          <a:p>
            <a:r>
              <a:rPr lang="tr-TR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Çelişen bilgiler 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(7 </a:t>
            </a:r>
            <a:r>
              <a:rPr lang="tr-TR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</a:p>
          <a:p>
            <a:r>
              <a:rPr lang="tr-TR" sz="2800" dirty="0">
                <a:solidFill>
                  <a:srgbClr val="000000"/>
                </a:solidFill>
                <a:latin typeface="Arial" panose="020B0604020202020204" pitchFamily="34" charset="0"/>
              </a:rPr>
              <a:t>Tıbbi becerilerin 1 güne sığdırılması  (5 </a:t>
            </a:r>
            <a:r>
              <a:rPr lang="tr-TR" sz="2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öğrenci)</a:t>
            </a:r>
          </a:p>
          <a:p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800" dirty="0"/>
          </a:p>
          <a:p>
            <a:pPr marL="0" lvl="0" indent="0">
              <a:buNone/>
            </a:pPr>
            <a:endParaRPr lang="tr-TR" dirty="0"/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endParaRPr lang="tr-TR" sz="28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2731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2800" b="1" dirty="0"/>
              <a:t>TEŞEKKÜRLER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519808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90D4AB-F9E0-450F-612C-BF3A2DB7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4AB326E2-AD2F-DCB2-C450-E59DE80A51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9055072"/>
              </p:ext>
            </p:extLst>
          </p:nvPr>
        </p:nvGraphicFramePr>
        <p:xfrm>
          <a:off x="559837" y="365125"/>
          <a:ext cx="10916817" cy="61432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7159">
                  <a:extLst>
                    <a:ext uri="{9D8B030D-6E8A-4147-A177-3AD203B41FA5}">
                      <a16:colId xmlns:a16="http://schemas.microsoft.com/office/drawing/2014/main" val="881239368"/>
                    </a:ext>
                  </a:extLst>
                </a:gridCol>
                <a:gridCol w="1163271">
                  <a:extLst>
                    <a:ext uri="{9D8B030D-6E8A-4147-A177-3AD203B41FA5}">
                      <a16:colId xmlns:a16="http://schemas.microsoft.com/office/drawing/2014/main" val="2570180921"/>
                    </a:ext>
                  </a:extLst>
                </a:gridCol>
                <a:gridCol w="847577">
                  <a:extLst>
                    <a:ext uri="{9D8B030D-6E8A-4147-A177-3AD203B41FA5}">
                      <a16:colId xmlns:a16="http://schemas.microsoft.com/office/drawing/2014/main" val="2703496784"/>
                    </a:ext>
                  </a:extLst>
                </a:gridCol>
                <a:gridCol w="1614890">
                  <a:extLst>
                    <a:ext uri="{9D8B030D-6E8A-4147-A177-3AD203B41FA5}">
                      <a16:colId xmlns:a16="http://schemas.microsoft.com/office/drawing/2014/main" val="2692501955"/>
                    </a:ext>
                  </a:extLst>
                </a:gridCol>
                <a:gridCol w="947101">
                  <a:extLst>
                    <a:ext uri="{9D8B030D-6E8A-4147-A177-3AD203B41FA5}">
                      <a16:colId xmlns:a16="http://schemas.microsoft.com/office/drawing/2014/main" val="3034173987"/>
                    </a:ext>
                  </a:extLst>
                </a:gridCol>
                <a:gridCol w="1228556">
                  <a:extLst>
                    <a:ext uri="{9D8B030D-6E8A-4147-A177-3AD203B41FA5}">
                      <a16:colId xmlns:a16="http://schemas.microsoft.com/office/drawing/2014/main" val="1880447246"/>
                    </a:ext>
                  </a:extLst>
                </a:gridCol>
                <a:gridCol w="970645">
                  <a:extLst>
                    <a:ext uri="{9D8B030D-6E8A-4147-A177-3AD203B41FA5}">
                      <a16:colId xmlns:a16="http://schemas.microsoft.com/office/drawing/2014/main" val="2326054948"/>
                    </a:ext>
                  </a:extLst>
                </a:gridCol>
                <a:gridCol w="1424398">
                  <a:extLst>
                    <a:ext uri="{9D8B030D-6E8A-4147-A177-3AD203B41FA5}">
                      <a16:colId xmlns:a16="http://schemas.microsoft.com/office/drawing/2014/main" val="2242092189"/>
                    </a:ext>
                  </a:extLst>
                </a:gridCol>
                <a:gridCol w="798348">
                  <a:extLst>
                    <a:ext uri="{9D8B030D-6E8A-4147-A177-3AD203B41FA5}">
                      <a16:colId xmlns:a16="http://schemas.microsoft.com/office/drawing/2014/main" val="1965348443"/>
                    </a:ext>
                  </a:extLst>
                </a:gridCol>
                <a:gridCol w="1324872">
                  <a:extLst>
                    <a:ext uri="{9D8B030D-6E8A-4147-A177-3AD203B41FA5}">
                      <a16:colId xmlns:a16="http://schemas.microsoft.com/office/drawing/2014/main" val="116372793"/>
                    </a:ext>
                  </a:extLst>
                </a:gridCol>
              </a:tblGrid>
              <a:tr h="726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16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Teorik Sınav</a:t>
                      </a:r>
                      <a:endParaRPr lang="tr-TR" sz="16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(80 Puan)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Anatomi</a:t>
                      </a:r>
                      <a:br>
                        <a:rPr lang="tr-TR" sz="2000" dirty="0">
                          <a:effectLst/>
                        </a:rPr>
                      </a:br>
                      <a:r>
                        <a:rPr lang="tr-TR" sz="2000" dirty="0">
                          <a:effectLst/>
                        </a:rPr>
                        <a:t>Pratik Sınav </a:t>
                      </a:r>
                      <a:endParaRPr lang="tr-TR" sz="16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(6 Puan)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Histoloji-Embriyoloji</a:t>
                      </a:r>
                      <a:br>
                        <a:rPr lang="tr-TR" sz="2000" dirty="0">
                          <a:effectLst/>
                        </a:rPr>
                      </a:br>
                      <a:r>
                        <a:rPr lang="tr-TR" sz="2000" dirty="0">
                          <a:effectLst/>
                        </a:rPr>
                        <a:t>Pratik Sınav </a:t>
                      </a:r>
                      <a:endParaRPr lang="tr-TR" sz="16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(9 Puan)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Tıbbi Beceriler</a:t>
                      </a:r>
                      <a:br>
                        <a:rPr lang="tr-TR" sz="2000" dirty="0">
                          <a:effectLst/>
                        </a:rPr>
                      </a:br>
                      <a:r>
                        <a:rPr lang="tr-TR" sz="2000" dirty="0">
                          <a:effectLst/>
                        </a:rPr>
                        <a:t>Pratik Sınav </a:t>
                      </a:r>
                      <a:endParaRPr lang="tr-TR" sz="16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dirty="0">
                          <a:effectLst/>
                        </a:rPr>
                        <a:t>(5 Puan)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53382"/>
                  </a:ext>
                </a:extLst>
              </a:tr>
              <a:tr h="484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S.No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 err="1">
                          <a:effectLst/>
                        </a:rPr>
                        <a:t>Ö.No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Sınava Girdi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Sınava Girmedi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Sınava Girdi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Sınava Girmedi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Sınava Girdi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Sınava Girmedi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Sınava Girdi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dirty="0">
                          <a:effectLst/>
                        </a:rPr>
                        <a:t>Sınava Girmedi</a:t>
                      </a:r>
                      <a:endParaRPr lang="tr-TR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extLst>
                  <a:ext uri="{0D108BD9-81ED-4DB2-BD59-A6C34878D82A}">
                    <a16:rowId xmlns:a16="http://schemas.microsoft.com/office/drawing/2014/main" val="959733581"/>
                  </a:ext>
                </a:extLst>
              </a:tr>
              <a:tr h="317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220***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√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Girmedi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Girmedi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√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extLst>
                  <a:ext uri="{0D108BD9-81ED-4DB2-BD59-A6C34878D82A}">
                    <a16:rowId xmlns:a16="http://schemas.microsoft.com/office/drawing/2014/main" val="3596109838"/>
                  </a:ext>
                </a:extLst>
              </a:tr>
              <a:tr h="317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220***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extLst>
                  <a:ext uri="{0D108BD9-81ED-4DB2-BD59-A6C34878D82A}">
                    <a16:rowId xmlns:a16="http://schemas.microsoft.com/office/drawing/2014/main" val="1965804527"/>
                  </a:ext>
                </a:extLst>
              </a:tr>
              <a:tr h="317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3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220***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>
                          <a:effectLst/>
                        </a:rPr>
                        <a:t>Girmedi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Girmedi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Girmedi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extLst>
                  <a:ext uri="{0D108BD9-81ED-4DB2-BD59-A6C34878D82A}">
                    <a16:rowId xmlns:a16="http://schemas.microsoft.com/office/drawing/2014/main" val="4180064347"/>
                  </a:ext>
                </a:extLst>
              </a:tr>
              <a:tr h="317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220***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√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√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Girmedi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√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extLst>
                  <a:ext uri="{0D108BD9-81ED-4DB2-BD59-A6C34878D82A}">
                    <a16:rowId xmlns:a16="http://schemas.microsoft.com/office/drawing/2014/main" val="1485363545"/>
                  </a:ext>
                </a:extLst>
              </a:tr>
              <a:tr h="317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5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220***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√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Girmedi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√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extLst>
                  <a:ext uri="{0D108BD9-81ED-4DB2-BD59-A6C34878D82A}">
                    <a16:rowId xmlns:a16="http://schemas.microsoft.com/office/drawing/2014/main" val="3733843318"/>
                  </a:ext>
                </a:extLst>
              </a:tr>
              <a:tr h="317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6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220***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Girmedi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extLst>
                  <a:ext uri="{0D108BD9-81ED-4DB2-BD59-A6C34878D82A}">
                    <a16:rowId xmlns:a16="http://schemas.microsoft.com/office/drawing/2014/main" val="2720165253"/>
                  </a:ext>
                </a:extLst>
              </a:tr>
              <a:tr h="317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7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220***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√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Girmedi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Girmedi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extLst>
                  <a:ext uri="{0D108BD9-81ED-4DB2-BD59-A6C34878D82A}">
                    <a16:rowId xmlns:a16="http://schemas.microsoft.com/office/drawing/2014/main" val="1406054655"/>
                  </a:ext>
                </a:extLst>
              </a:tr>
              <a:tr h="317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8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220***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Girmedi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extLst>
                  <a:ext uri="{0D108BD9-81ED-4DB2-BD59-A6C34878D82A}">
                    <a16:rowId xmlns:a16="http://schemas.microsoft.com/office/drawing/2014/main" val="1148204363"/>
                  </a:ext>
                </a:extLst>
              </a:tr>
              <a:tr h="317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9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230***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Girmedi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extLst>
                  <a:ext uri="{0D108BD9-81ED-4DB2-BD59-A6C34878D82A}">
                    <a16:rowId xmlns:a16="http://schemas.microsoft.com/office/drawing/2014/main" val="1045037392"/>
                  </a:ext>
                </a:extLst>
              </a:tr>
              <a:tr h="317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10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230***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Girmedi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√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√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√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extLst>
                  <a:ext uri="{0D108BD9-81ED-4DB2-BD59-A6C34878D82A}">
                    <a16:rowId xmlns:a16="http://schemas.microsoft.com/office/drawing/2014/main" val="491930053"/>
                  </a:ext>
                </a:extLst>
              </a:tr>
              <a:tr h="317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11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210***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Girmedi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Girmedi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Girmedi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extLst>
                  <a:ext uri="{0D108BD9-81ED-4DB2-BD59-A6C34878D82A}">
                    <a16:rowId xmlns:a16="http://schemas.microsoft.com/office/drawing/2014/main" val="2491048538"/>
                  </a:ext>
                </a:extLst>
              </a:tr>
              <a:tr h="317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12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210***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Girmedi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extLst>
                  <a:ext uri="{0D108BD9-81ED-4DB2-BD59-A6C34878D82A}">
                    <a16:rowId xmlns:a16="http://schemas.microsoft.com/office/drawing/2014/main" val="100834034"/>
                  </a:ext>
                </a:extLst>
              </a:tr>
              <a:tr h="317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13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210***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Girmedi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extLst>
                  <a:ext uri="{0D108BD9-81ED-4DB2-BD59-A6C34878D82A}">
                    <a16:rowId xmlns:a16="http://schemas.microsoft.com/office/drawing/2014/main" val="308780197"/>
                  </a:ext>
                </a:extLst>
              </a:tr>
              <a:tr h="3175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14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156***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Devamsız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>
                          <a:effectLst/>
                        </a:rPr>
                        <a:t> </a:t>
                      </a:r>
                      <a:endParaRPr lang="tr-T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dirty="0">
                          <a:effectLst/>
                        </a:rPr>
                        <a:t>Devamsız</a:t>
                      </a:r>
                      <a:endParaRPr lang="tr-T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034" marR="40034" marT="0" marB="0" anchor="ctr"/>
                </a:tc>
                <a:extLst>
                  <a:ext uri="{0D108BD9-81ED-4DB2-BD59-A6C34878D82A}">
                    <a16:rowId xmlns:a16="http://schemas.microsoft.com/office/drawing/2014/main" val="2179272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63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b="1" cap="all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Sınav sorularının dağılımı </a:t>
            </a:r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7184452"/>
              </p:ext>
            </p:extLst>
          </p:nvPr>
        </p:nvGraphicFramePr>
        <p:xfrm>
          <a:off x="672663" y="1786756"/>
          <a:ext cx="10541875" cy="4231087"/>
        </p:xfrm>
        <a:graphic>
          <a:graphicData uri="http://schemas.openxmlformats.org/drawingml/2006/table">
            <a:tbl>
              <a:tblPr bandRow="1"/>
              <a:tblGrid>
                <a:gridCol w="3752192">
                  <a:extLst>
                    <a:ext uri="{9D8B030D-6E8A-4147-A177-3AD203B41FA5}">
                      <a16:colId xmlns:a16="http://schemas.microsoft.com/office/drawing/2014/main" val="3694184642"/>
                    </a:ext>
                  </a:extLst>
                </a:gridCol>
                <a:gridCol w="2028497">
                  <a:extLst>
                    <a:ext uri="{9D8B030D-6E8A-4147-A177-3AD203B41FA5}">
                      <a16:colId xmlns:a16="http://schemas.microsoft.com/office/drawing/2014/main" val="2599552363"/>
                    </a:ext>
                  </a:extLst>
                </a:gridCol>
                <a:gridCol w="2328537">
                  <a:extLst>
                    <a:ext uri="{9D8B030D-6E8A-4147-A177-3AD203B41FA5}">
                      <a16:colId xmlns:a16="http://schemas.microsoft.com/office/drawing/2014/main" val="3764476656"/>
                    </a:ext>
                  </a:extLst>
                </a:gridCol>
                <a:gridCol w="2432649">
                  <a:extLst>
                    <a:ext uri="{9D8B030D-6E8A-4147-A177-3AD203B41FA5}">
                      <a16:colId xmlns:a16="http://schemas.microsoft.com/office/drawing/2014/main" val="2502582105"/>
                    </a:ext>
                  </a:extLst>
                </a:gridCol>
              </a:tblGrid>
              <a:tr h="8285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Dersler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Teorik Puan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Pratik Puan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Teorik +Pratik Puan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278955"/>
                  </a:ext>
                </a:extLst>
              </a:tr>
              <a:tr h="546791">
                <a:tc>
                  <a:txBody>
                    <a:bodyPr/>
                    <a:lstStyle/>
                    <a:p>
                      <a:pPr fontAlgn="ctr"/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Fizyoloji (1-34)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3236111"/>
                  </a:ext>
                </a:extLst>
              </a:tr>
              <a:tr h="546791">
                <a:tc>
                  <a:txBody>
                    <a:bodyPr/>
                    <a:lstStyle/>
                    <a:p>
                      <a:pPr fontAlgn="ctr"/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Histoloji-Embriyoloji (35-45)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6371527"/>
                  </a:ext>
                </a:extLst>
              </a:tr>
              <a:tr h="546791">
                <a:tc>
                  <a:txBody>
                    <a:bodyPr/>
                    <a:lstStyle/>
                    <a:p>
                      <a:pPr fontAlgn="ctr"/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Anatomi (46-57)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6680829"/>
                  </a:ext>
                </a:extLst>
              </a:tr>
              <a:tr h="546791">
                <a:tc>
                  <a:txBody>
                    <a:bodyPr/>
                    <a:lstStyle/>
                    <a:p>
                      <a:pPr fontAlgn="ctr"/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Tıbbi Biyokimya (58-80)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588305"/>
                  </a:ext>
                </a:extLst>
              </a:tr>
              <a:tr h="546791">
                <a:tc>
                  <a:txBody>
                    <a:bodyPr/>
                    <a:lstStyle/>
                    <a:p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Tıbbi Beceriler (Pratik)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3588225"/>
                  </a:ext>
                </a:extLst>
              </a:tr>
              <a:tr h="546791">
                <a:tc>
                  <a:txBody>
                    <a:bodyPr/>
                    <a:lstStyle/>
                    <a:p>
                      <a:pPr fontAlgn="ctr"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GENEL TOPLAM</a:t>
                      </a:r>
                      <a:endParaRPr lang="tr-TR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spcAft>
                          <a:spcPts val="0"/>
                        </a:spcAft>
                      </a:pPr>
                      <a:r>
                        <a:rPr lang="tr-TR" sz="2400" b="1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tr-TR" sz="24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85035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5693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0806"/>
          </a:xfrm>
        </p:spPr>
        <p:txBody>
          <a:bodyPr>
            <a:normAutofit fontScale="90000"/>
          </a:bodyPr>
          <a:lstStyle/>
          <a:p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ORTALAMA</a:t>
            </a:r>
          </a:p>
        </p:txBody>
      </p:sp>
      <p:graphicFrame>
        <p:nvGraphicFramePr>
          <p:cNvPr id="9" name="İçerik Yer Tutucusu 8">
            <a:extLst>
              <a:ext uri="{FF2B5EF4-FFF2-40B4-BE49-F238E27FC236}">
                <a16:creationId xmlns:a16="http://schemas.microsoft.com/office/drawing/2014/main" id="{5EAEDE57-EE6D-ECC5-57F9-E7AF244AE7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474551"/>
              </p:ext>
            </p:extLst>
          </p:nvPr>
        </p:nvGraphicFramePr>
        <p:xfrm>
          <a:off x="838200" y="1446245"/>
          <a:ext cx="10515600" cy="3900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81476">
                  <a:extLst>
                    <a:ext uri="{9D8B030D-6E8A-4147-A177-3AD203B41FA5}">
                      <a16:colId xmlns:a16="http://schemas.microsoft.com/office/drawing/2014/main" val="520519086"/>
                    </a:ext>
                  </a:extLst>
                </a:gridCol>
                <a:gridCol w="1634124">
                  <a:extLst>
                    <a:ext uri="{9D8B030D-6E8A-4147-A177-3AD203B41FA5}">
                      <a16:colId xmlns:a16="http://schemas.microsoft.com/office/drawing/2014/main" val="572601667"/>
                    </a:ext>
                  </a:extLst>
                </a:gridCol>
              </a:tblGrid>
              <a:tr h="71241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DÖNEM İÇİ KURULLARDA BAŞARI DURUMU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>
                          <a:effectLst/>
                        </a:rPr>
                        <a:t>PUAN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8244265"/>
                  </a:ext>
                </a:extLst>
              </a:tr>
              <a:tr h="49532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>
                          <a:effectLst/>
                        </a:rPr>
                        <a:t>V. KURUL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</a:rPr>
                        <a:t>76,98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8753966"/>
                  </a:ext>
                </a:extLst>
              </a:tr>
              <a:tr h="49532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>
                          <a:effectLst/>
                        </a:rPr>
                        <a:t>IV. KURUL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</a:rPr>
                        <a:t>70,63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22192896"/>
                  </a:ext>
                </a:extLst>
              </a:tr>
              <a:tr h="49532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>
                          <a:effectLst/>
                        </a:rPr>
                        <a:t>III. KURUL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</a:rPr>
                        <a:t>54,64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9279818"/>
                  </a:ext>
                </a:extLst>
              </a:tr>
              <a:tr h="49532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>
                          <a:effectLst/>
                        </a:rPr>
                        <a:t>II. KURUL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</a:rPr>
                        <a:t>71,28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78779300"/>
                  </a:ext>
                </a:extLst>
              </a:tr>
              <a:tr h="495322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>
                          <a:effectLst/>
                        </a:rPr>
                        <a:t>I. KURUL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</a:rPr>
                        <a:t>61,77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90734181"/>
                  </a:ext>
                </a:extLst>
              </a:tr>
              <a:tr h="71116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>
                          <a:effectLst/>
                        </a:rPr>
                        <a:t>GENEL ORTALAMA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67,06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30523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962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0806"/>
          </a:xfrm>
        </p:spPr>
        <p:txBody>
          <a:bodyPr>
            <a:normAutofit fontScale="90000"/>
          </a:bodyPr>
          <a:lstStyle/>
          <a:p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ORTALAMA</a:t>
            </a:r>
          </a:p>
        </p:txBody>
      </p:sp>
      <p:graphicFrame>
        <p:nvGraphicFramePr>
          <p:cNvPr id="6" name="İçerik Yer Tutucusu 5">
            <a:extLst>
              <a:ext uri="{FF2B5EF4-FFF2-40B4-BE49-F238E27FC236}">
                <a16:creationId xmlns:a16="http://schemas.microsoft.com/office/drawing/2014/main" id="{C2B1658D-9AF5-8F33-19E2-0215D2798F1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34482" y="945933"/>
          <a:ext cx="10719318" cy="56181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78685">
                  <a:extLst>
                    <a:ext uri="{9D8B030D-6E8A-4147-A177-3AD203B41FA5}">
                      <a16:colId xmlns:a16="http://schemas.microsoft.com/office/drawing/2014/main" val="2213452112"/>
                    </a:ext>
                  </a:extLst>
                </a:gridCol>
                <a:gridCol w="1640633">
                  <a:extLst>
                    <a:ext uri="{9D8B030D-6E8A-4147-A177-3AD203B41FA5}">
                      <a16:colId xmlns:a16="http://schemas.microsoft.com/office/drawing/2014/main" val="1470315302"/>
                    </a:ext>
                  </a:extLst>
                </a:gridCol>
              </a:tblGrid>
              <a:tr h="53190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YILLARA GÖRE İLGİLİ KURULDAKİ BAŞARI DURUMU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>
                          <a:effectLst/>
                        </a:rPr>
                        <a:t>PUAN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98288325"/>
                  </a:ext>
                </a:extLst>
              </a:tr>
              <a:tr h="516577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2023-2024 V.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</a:rPr>
                        <a:t>76,98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4792417"/>
                  </a:ext>
                </a:extLst>
              </a:tr>
              <a:tr h="516577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u="sng" kern="1200" dirty="0">
                          <a:effectLst/>
                        </a:rPr>
                        <a:t>2022-2023 V.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u="sng">
                          <a:effectLst/>
                        </a:rPr>
                        <a:t>77,06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7244756"/>
                  </a:ext>
                </a:extLst>
              </a:tr>
              <a:tr h="516577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2021-2022 V. DERS KURULU GENEL ORTALAMA              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>
                          <a:effectLst/>
                        </a:rPr>
                        <a:t>69,36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55408284"/>
                  </a:ext>
                </a:extLst>
              </a:tr>
              <a:tr h="516577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u="sng" kern="1200" dirty="0">
                          <a:effectLst/>
                        </a:rPr>
                        <a:t>2020-2021 V.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u="sng">
                          <a:effectLst/>
                        </a:rPr>
                        <a:t>78,05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87953754"/>
                  </a:ext>
                </a:extLst>
              </a:tr>
              <a:tr h="516577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u="sng" kern="1200" dirty="0">
                          <a:effectLst/>
                        </a:rPr>
                        <a:t>2019-2020 V.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u="sng">
                          <a:effectLst/>
                        </a:rPr>
                        <a:t>81,41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5023681"/>
                  </a:ext>
                </a:extLst>
              </a:tr>
              <a:tr h="516577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2018-2019 V.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</a:rPr>
                        <a:t>74,10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6034534"/>
                  </a:ext>
                </a:extLst>
              </a:tr>
              <a:tr h="516577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2017-2018 V.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</a:rPr>
                        <a:t>70,84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35182908"/>
                  </a:ext>
                </a:extLst>
              </a:tr>
              <a:tr h="516577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>
                          <a:effectLst/>
                        </a:rPr>
                        <a:t>2016-2017 V. DERS KURULU GENEL ORTALAMA</a:t>
                      </a:r>
                      <a:endParaRPr lang="tr-T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</a:rPr>
                        <a:t>77,50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54788070"/>
                  </a:ext>
                </a:extLst>
              </a:tr>
              <a:tr h="516577">
                <a:tc>
                  <a:txBody>
                    <a:bodyPr/>
                    <a:lstStyle/>
                    <a:p>
                      <a:pPr marR="36195"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kern="1200" dirty="0">
                          <a:effectLst/>
                        </a:rPr>
                        <a:t>2015-2016 V. DERS KURULU GENEL ORTALAMA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</a:rPr>
                        <a:t>77,07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32249083"/>
                  </a:ext>
                </a:extLst>
              </a:tr>
              <a:tr h="43701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400" dirty="0">
                          <a:effectLst/>
                        </a:rPr>
                        <a:t>*Online olmayan sınavların ortalaması 74,31’dir.</a:t>
                      </a:r>
                      <a:endParaRPr lang="tr-T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3535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958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6" name="İçerik Yer Tutucusu 5">
            <a:extLst>
              <a:ext uri="{FF2B5EF4-FFF2-40B4-BE49-F238E27FC236}">
                <a16:creationId xmlns:a16="http://schemas.microsoft.com/office/drawing/2014/main" id="{2B9A66A9-03E4-16C4-D8C0-5217F2A19A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9260714"/>
              </p:ext>
            </p:extLst>
          </p:nvPr>
        </p:nvGraphicFramePr>
        <p:xfrm>
          <a:off x="597158" y="214603"/>
          <a:ext cx="10982130" cy="58929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375">
                  <a:extLst>
                    <a:ext uri="{9D8B030D-6E8A-4147-A177-3AD203B41FA5}">
                      <a16:colId xmlns:a16="http://schemas.microsoft.com/office/drawing/2014/main" val="4255754578"/>
                    </a:ext>
                  </a:extLst>
                </a:gridCol>
                <a:gridCol w="2156002">
                  <a:extLst>
                    <a:ext uri="{9D8B030D-6E8A-4147-A177-3AD203B41FA5}">
                      <a16:colId xmlns:a16="http://schemas.microsoft.com/office/drawing/2014/main" val="3605008382"/>
                    </a:ext>
                  </a:extLst>
                </a:gridCol>
                <a:gridCol w="2002777">
                  <a:extLst>
                    <a:ext uri="{9D8B030D-6E8A-4147-A177-3AD203B41FA5}">
                      <a16:colId xmlns:a16="http://schemas.microsoft.com/office/drawing/2014/main" val="1519342135"/>
                    </a:ext>
                  </a:extLst>
                </a:gridCol>
                <a:gridCol w="1473557">
                  <a:extLst>
                    <a:ext uri="{9D8B030D-6E8A-4147-A177-3AD203B41FA5}">
                      <a16:colId xmlns:a16="http://schemas.microsoft.com/office/drawing/2014/main" val="3443389551"/>
                    </a:ext>
                  </a:extLst>
                </a:gridCol>
                <a:gridCol w="1694157">
                  <a:extLst>
                    <a:ext uri="{9D8B030D-6E8A-4147-A177-3AD203B41FA5}">
                      <a16:colId xmlns:a16="http://schemas.microsoft.com/office/drawing/2014/main" val="3330568197"/>
                    </a:ext>
                  </a:extLst>
                </a:gridCol>
                <a:gridCol w="1971262">
                  <a:extLst>
                    <a:ext uri="{9D8B030D-6E8A-4147-A177-3AD203B41FA5}">
                      <a16:colId xmlns:a16="http://schemas.microsoft.com/office/drawing/2014/main" val="102299705"/>
                    </a:ext>
                  </a:extLst>
                </a:gridCol>
              </a:tblGrid>
              <a:tr h="446614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YILLARA GÖRE DÖNEM İÇİ KURULLARDA BAŞARI DURUMU GENEL ORTALAMA 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5086889"/>
                  </a:ext>
                </a:extLst>
              </a:tr>
              <a:tr h="11022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tr-TR" sz="2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PUAN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(2019-2020)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(n=153)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PUAN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(2020-2021)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(n=238)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PUAN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(2021-2022)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(n=186)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PUAN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(2022-2023)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(n=213)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PUAN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(2023-2024)</a:t>
                      </a:r>
                      <a:endParaRPr lang="tr-TR" sz="20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(n= 305)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45727212"/>
                  </a:ext>
                </a:extLst>
              </a:tr>
              <a:tr h="4466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V. KURUL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u="sng" kern="1200">
                          <a:effectLst/>
                        </a:rPr>
                        <a:t>81,41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u="sng" kern="1200" dirty="0">
                          <a:effectLst/>
                        </a:rPr>
                        <a:t>78,05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69,36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u="sng" kern="1200" dirty="0">
                          <a:effectLst/>
                        </a:rPr>
                        <a:t>77,06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76,98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98121029"/>
                  </a:ext>
                </a:extLst>
              </a:tr>
              <a:tr h="4466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IV. KURUL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u="sng" kern="1200">
                          <a:effectLst/>
                        </a:rPr>
                        <a:t>89,56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u="sng" kern="1200" dirty="0">
                          <a:effectLst/>
                        </a:rPr>
                        <a:t>78,22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75,00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u="sng" kern="1200">
                          <a:effectLst/>
                        </a:rPr>
                        <a:t>85,56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70,63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85013962"/>
                  </a:ext>
                </a:extLst>
              </a:tr>
              <a:tr h="4466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III. KURUL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64,14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u="sng" kern="1200">
                          <a:effectLst/>
                        </a:rPr>
                        <a:t>72,85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56,10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67,00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54,64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55090664"/>
                  </a:ext>
                </a:extLst>
              </a:tr>
              <a:tr h="4466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II. KURUL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77,48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u="sng" kern="1200" dirty="0">
                          <a:effectLst/>
                        </a:rPr>
                        <a:t>72,75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62,71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74,06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71,28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85192994"/>
                  </a:ext>
                </a:extLst>
              </a:tr>
              <a:tr h="4466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I. KURUL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63,85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u="sng" kern="1200" dirty="0">
                          <a:effectLst/>
                        </a:rPr>
                        <a:t>69,46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45,85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70,14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61,77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27968474"/>
                  </a:ext>
                </a:extLst>
              </a:tr>
              <a:tr h="77114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Genel Ortalama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75,29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74,27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61,80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74,76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64,58→67,06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22673656"/>
                  </a:ext>
                </a:extLst>
              </a:tr>
              <a:tr h="4466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 err="1">
                          <a:effectLst/>
                        </a:rPr>
                        <a:t>Finalsiz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42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105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17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55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42→58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15718248"/>
                  </a:ext>
                </a:extLst>
              </a:tr>
              <a:tr h="4466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Geçen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150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227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>
                          <a:effectLst/>
                        </a:rPr>
                        <a:t>130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210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203→219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9325741"/>
                  </a:ext>
                </a:extLst>
              </a:tr>
              <a:tr h="44661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b="1" kern="1200" dirty="0">
                          <a:effectLst/>
                        </a:rPr>
                        <a:t>Kalan</a:t>
                      </a:r>
                      <a:endParaRPr lang="tr-TR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kern="1200">
                          <a:effectLst/>
                        </a:rPr>
                        <a:t>3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kern="1200">
                          <a:effectLst/>
                        </a:rPr>
                        <a:t>11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kern="1200">
                          <a:effectLst/>
                        </a:rPr>
                        <a:t>56</a:t>
                      </a:r>
                      <a:endParaRPr lang="tr-T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3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tr-TR" sz="2000" kern="1200" dirty="0">
                          <a:effectLst/>
                        </a:rPr>
                        <a:t>102→86</a:t>
                      </a:r>
                      <a:endParaRPr lang="tr-T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79050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2675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457200" algn="just">
          <a:lnSpc>
            <a:spcPct val="115000"/>
          </a:lnSpc>
          <a:spcAft>
            <a:spcPts val="1000"/>
          </a:spcAft>
          <a:defRPr b="1">
            <a:solidFill>
              <a:srgbClr val="FF0000"/>
            </a:solidFill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3087</TotalTime>
  <Words>2705</Words>
  <Application>Microsoft Office PowerPoint</Application>
  <PresentationFormat>Geniş ekran</PresentationFormat>
  <Paragraphs>1329</Paragraphs>
  <Slides>43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43</vt:i4>
      </vt:variant>
    </vt:vector>
  </HeadingPairs>
  <TitlesOfParts>
    <vt:vector size="55" baseType="lpstr">
      <vt:lpstr>Arial</vt:lpstr>
      <vt:lpstr>Arial Black</vt:lpstr>
      <vt:lpstr>Arial TUR</vt:lpstr>
      <vt:lpstr>Calibri</vt:lpstr>
      <vt:lpstr>Calibri Light</vt:lpstr>
      <vt:lpstr>Cambria</vt:lpstr>
      <vt:lpstr>Cambria Math</vt:lpstr>
      <vt:lpstr>Times New Roman</vt:lpstr>
      <vt:lpstr>Office Teması</vt:lpstr>
      <vt:lpstr>Ofis Teması</vt:lpstr>
      <vt:lpstr>1_Ofis Teması</vt:lpstr>
      <vt:lpstr>2_Ofis Teması</vt:lpstr>
      <vt:lpstr>2023 – 2024 EĞİTİM YILI 2. SINIF 5. KURUL DEĞERLENDİRME </vt:lpstr>
      <vt:lpstr>PowerPoint Sunusu</vt:lpstr>
      <vt:lpstr>PowerPoint Sunusu</vt:lpstr>
      <vt:lpstr>SINAV VERİLERİ</vt:lpstr>
      <vt:lpstr>PowerPoint Sunusu</vt:lpstr>
      <vt:lpstr>Sınav sorularının dağılımı </vt:lpstr>
      <vt:lpstr>ORTALAMA</vt:lpstr>
      <vt:lpstr>ORTALAMA</vt:lpstr>
      <vt:lpstr>PowerPoint Sunusu</vt:lpstr>
      <vt:lpstr>PUANLAMA</vt:lpstr>
      <vt:lpstr>PUANLAMA</vt:lpstr>
      <vt:lpstr>PowerPoint Sunusu</vt:lpstr>
      <vt:lpstr>PowerPoint Sunusu</vt:lpstr>
      <vt:lpstr>BARAJA TAKILAN ÖĞRENCİ SAYISI: (DERS GRUPLARINA GÖRE)</vt:lpstr>
      <vt:lpstr>EN FAZLA DOĞRU  VE YANLIŞ CEVAPLANAN SORULAR </vt:lpstr>
      <vt:lpstr>EN FAZLA DOĞRU CEVAPLANAN SORU-1</vt:lpstr>
      <vt:lpstr>EN FAZLA DOĞRU CEVAPLANAN SORU-2</vt:lpstr>
      <vt:lpstr>EN FAZLA YANLIŞ CEVAPLANAN SORU</vt:lpstr>
      <vt:lpstr>DERS BAZINDA EN FAZLA DOĞRU VE YANLIŞ CEVAPLANAN SORULAR  </vt:lpstr>
      <vt:lpstr>GÜVENİRLİK</vt:lpstr>
      <vt:lpstr>SINAV ZORLUK İNDEKSİ </vt:lpstr>
      <vt:lpstr>SORULARIN NİTELİĞİ</vt:lpstr>
      <vt:lpstr>PowerPoint Sunusu</vt:lpstr>
      <vt:lpstr>PowerPoint Sunusu</vt:lpstr>
      <vt:lpstr>PowerPoint Sunusu</vt:lpstr>
      <vt:lpstr>PowerPoint Sunusu</vt:lpstr>
      <vt:lpstr>PowerPoint Sunusu</vt:lpstr>
      <vt:lpstr>KURULLA İLGİLİ ÖĞRENCİLERİN OLUMLU GÖRÜŞLERİ</vt:lpstr>
      <vt:lpstr>KURULLA İLGİLİ ÖĞRENCİLERİN OLUMLU GÖRÜŞLERİ</vt:lpstr>
      <vt:lpstr>KURULLA İLGİLİ ÖĞRENCİLERİN OLUMLU GÖRÜŞLERİ</vt:lpstr>
      <vt:lpstr>KURULLA İLGİLİ ÖĞRENCİLERİN OLUMLU GÖRÜŞLERİ</vt:lpstr>
      <vt:lpstr>KURULLA İLGİLİ ÖĞRENCİLERİN OLUMLU GÖRÜŞLERİ</vt:lpstr>
      <vt:lpstr>KURULLA İLGİLİ ÖĞRENCİLERİN OLUMLU GÖRÜŞLERİ</vt:lpstr>
      <vt:lpstr>KURULLA İLGİLİ ÖĞRENCİLERİN OLUMLU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KURULLA İLGİLİ ÖĞRENCİLERİN OLUMSUZ GÖRÜŞLERİ</vt:lpstr>
      <vt:lpstr>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– 2023 EĞİTİM YILI 3. SINIF 1. KURUL SINAV ANALİZİ</dc:title>
  <dc:creator>azmi's</dc:creator>
  <cp:lastModifiedBy>hp</cp:lastModifiedBy>
  <cp:revision>1253</cp:revision>
  <dcterms:created xsi:type="dcterms:W3CDTF">2022-10-27T00:48:35Z</dcterms:created>
  <dcterms:modified xsi:type="dcterms:W3CDTF">2025-05-06T09:40:29Z</dcterms:modified>
</cp:coreProperties>
</file>